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07fb6da0-89b4-54f0-f449-81854ece802a}">
          <p14:sldIdLst>
            <p14:sldId id="256"/>
            <p14:sldId id="257"/>
            <p14:sldId id="258"/>
          </p14:sldIdLst>
        </p14:section>
        <p14:section name="To Be Obeyed" id="{f16ed083-1064-2421-356f-f6b954160caa}">
          <p14:sldIdLst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</p14:sldIdLst>
        </p14:section>
        <p14:section name="Optional" id="{f9a3c456-7145-a08d-4218-1b9f89818bba}">
          <p14:sldIdLst>
            <p14:sldId id="272"/>
            <p14:sldId id="273"/>
            <p14:sldId id="274"/>
          </p14:sldIdLst>
        </p14:section>
        <p14:section name="Appendices" id="{2b1c9f15-3515-f5bd-6183-54b2909b8a33}">
          <p14:sldIdLst>
            <p14:sldId id="275"/>
            <p14:sldId id="276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Commands addressed to roles any believer may hold (spouse, parent, child, employee, employer, citizen) are retained. Commands restricted to church office-holders are treated as the NT analogue of the priestly criterion and removed.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11. The death penalty of Lev 20:27 is removed (criterion 4); the prohibition stands.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20. Part of the Decalogue and grounded in creation. Whether it is kept on the seventh day or on the Lord's Day is a matter of conviction.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29. Laid on all Gentile believers by the Jerusalem Council; grounded in the Noachic command given to all humanity before Sinai.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41. Addressed to slaves; applied by analogy to employees.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46. Jesus personalises what Exod 21:24 assigned to judges (criterion 4).
49. Principle of the parapet law; the civil liability clause is removed.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59. Death penalty (Lev 20:10) removed under criterion 4.
68. Retained by many as moral; some treat it as cultic-particular.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73. Retained as the principle of respecting legitimate property.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78. Principle of the gleaning laws; the agrarian form is particular to Israel.
80. Pre-Mosaic in Abraham and Jacob, and affirmed by Jesus. With no Levitical priesthood, it goes to the local church and its ministry.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107. Given to the apostles, but its 'teaching them to observe' clause extends it to every disciple.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108. The Sabbath principle is required (Section II); the choice of the seventh day and rabbinic Sabbath practice are optional.
113. Mark 7:19; Acts 10:15; Rom 14:14 and 1 Tim 4:3–5 are cited for freedom here.
116. The command's stated purpose is to remember and do God's commands (Num 15:39–40), and that purpose binds every believer.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122. Never a condition of salvation (Gal 5:2–6; 1 Cor 7:18–19).
124. The principle of generosity to the poor is required (Section VI).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1069848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063240"/>
            <a:ext cx="1069848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000" i="1" dirty="0">
                <a:solidFill>
                  <a:schemeClr val="accent4"/>
                </a:solidFill>
              </a:defRPr>
            </a:lvl1pPr>
          </a:lstStyle>
          <a:p>
            <a:pPr indent="0" marL="0">
              <a:buNone/>
            </a:pPr>
            <a:endParaRPr lang="en-US" sz="2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03120"/>
            <a:ext cx="658368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474720"/>
            <a:ext cx="658368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indent="0" marL="0">
              <a:buNone/>
            </a:pP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3" name="Text 0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3"/>
                </a:solidFill>
              </a:rPr>
              <a:t>Commands for the Individual Believer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10698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Commands for the Individual Believer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063240"/>
            <a:ext cx="10698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chemeClr val="accent4"/>
                </a:solidFill>
              </a:rPr>
              <a:t>What remains of biblical law after four exclusions are applied</a:t>
            </a:r>
            <a:endParaRPr lang="en-US" sz="2000" dirty="0"/>
          </a:p>
        </p:txBody>
      </p:sp>
      <p:sp>
        <p:nvSpPr>
          <p:cNvPr id="4" name="stat-1"/>
          <p:cNvSpPr txBox="1"/>
          <p:nvPr/>
        </p:nvSpPr>
        <p:spPr>
          <a:xfrm>
            <a:off x="731520" y="434340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107</a:t>
            </a:r>
            <a:endParaRPr lang="en-US" sz="6000" dirty="0"/>
          </a:p>
        </p:txBody>
      </p:sp>
      <p:sp>
        <p:nvSpPr>
          <p:cNvPr id="5" name="statlab-2"/>
          <p:cNvSpPr txBox="1"/>
          <p:nvPr/>
        </p:nvSpPr>
        <p:spPr>
          <a:xfrm>
            <a:off x="731520" y="52578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commands to be obeyed</a:t>
            </a:r>
            <a:endParaRPr lang="en-US" sz="1400" dirty="0"/>
          </a:p>
        </p:txBody>
      </p:sp>
      <p:sp>
        <p:nvSpPr>
          <p:cNvPr id="6" name="stat-3"/>
          <p:cNvSpPr txBox="1"/>
          <p:nvPr/>
        </p:nvSpPr>
        <p:spPr>
          <a:xfrm>
            <a:off x="3840480" y="434340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chemeClr val="bg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17</a:t>
            </a:r>
            <a:endParaRPr lang="en-US" sz="6000" dirty="0"/>
          </a:p>
        </p:txBody>
      </p:sp>
      <p:sp>
        <p:nvSpPr>
          <p:cNvPr id="7" name="statlab-4"/>
          <p:cNvSpPr txBox="1"/>
          <p:nvPr/>
        </p:nvSpPr>
        <p:spPr>
          <a:xfrm>
            <a:off x="3840480" y="52578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optional Torah practices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Four filters remove a command</a:t>
            </a:r>
            <a:endParaRPr lang="en-US" sz="3400" dirty="0"/>
          </a:p>
        </p:txBody>
      </p:sp>
      <p:sp>
        <p:nvSpPr>
          <p:cNvPr id="3" name="card-5"/>
          <p:cNvSpPr/>
          <p:nvPr/>
        </p:nvSpPr>
        <p:spPr>
          <a:xfrm>
            <a:off x="548640" y="1463040"/>
            <a:ext cx="2606040" cy="420624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cardnum-6"/>
          <p:cNvSpPr/>
          <p:nvPr/>
        </p:nvSpPr>
        <p:spPr>
          <a:xfrm>
            <a:off x="822960" y="17373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cardnumtxt-7"/>
          <p:cNvSpPr txBox="1"/>
          <p:nvPr/>
        </p:nvSpPr>
        <p:spPr>
          <a:xfrm>
            <a:off x="822960" y="17373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400" dirty="0"/>
          </a:p>
        </p:txBody>
      </p:sp>
      <p:sp>
        <p:nvSpPr>
          <p:cNvPr id="6" name="cardh-8"/>
          <p:cNvSpPr txBox="1"/>
          <p:nvPr/>
        </p:nvSpPr>
        <p:spPr>
          <a:xfrm>
            <a:off x="822960" y="260604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Particular</a:t>
            </a:r>
            <a:endParaRPr lang="en-US" sz="2000" dirty="0"/>
          </a:p>
        </p:txBody>
      </p:sp>
      <p:sp>
        <p:nvSpPr>
          <p:cNvPr id="7" name="cardd-9"/>
          <p:cNvSpPr txBox="1"/>
          <p:nvPr/>
        </p:nvSpPr>
        <p:spPr>
          <a:xfrm>
            <a:off x="822960" y="31089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Addressed only to a specific person or group in a specific historical context.</a:t>
            </a:r>
            <a:endParaRPr lang="en-US" sz="1400" dirty="0"/>
          </a:p>
        </p:txBody>
      </p:sp>
      <p:sp>
        <p:nvSpPr>
          <p:cNvPr id="8" name="carde-10"/>
          <p:cNvSpPr txBox="1"/>
          <p:nvPr/>
        </p:nvSpPr>
        <p:spPr>
          <a:xfrm>
            <a:off x="822960" y="4617720"/>
            <a:ext cx="2103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Noah's ark · conquest of Canaan · Timothy's wine</a:t>
            </a:r>
            <a:endParaRPr lang="en-US" sz="1100" dirty="0"/>
          </a:p>
        </p:txBody>
      </p:sp>
      <p:sp>
        <p:nvSpPr>
          <p:cNvPr id="9" name="card-11"/>
          <p:cNvSpPr/>
          <p:nvPr/>
        </p:nvSpPr>
        <p:spPr>
          <a:xfrm>
            <a:off x="3364992" y="1463040"/>
            <a:ext cx="2606040" cy="420624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cardnum-12"/>
          <p:cNvSpPr/>
          <p:nvPr/>
        </p:nvSpPr>
        <p:spPr>
          <a:xfrm>
            <a:off x="3639312" y="17373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1" name="cardnumtxt-13"/>
          <p:cNvSpPr txBox="1"/>
          <p:nvPr/>
        </p:nvSpPr>
        <p:spPr>
          <a:xfrm>
            <a:off x="3639312" y="17373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400" dirty="0"/>
          </a:p>
        </p:txBody>
      </p:sp>
      <p:sp>
        <p:nvSpPr>
          <p:cNvPr id="12" name="cardh-14"/>
          <p:cNvSpPr txBox="1"/>
          <p:nvPr/>
        </p:nvSpPr>
        <p:spPr>
          <a:xfrm>
            <a:off x="3639312" y="260604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Fulfilled in Christ</a:t>
            </a:r>
            <a:endParaRPr lang="en-US" sz="2000" dirty="0"/>
          </a:p>
        </p:txBody>
      </p:sp>
      <p:sp>
        <p:nvSpPr>
          <p:cNvPr id="13" name="cardd-15"/>
          <p:cNvSpPr txBox="1"/>
          <p:nvPr/>
        </p:nvSpPr>
        <p:spPr>
          <a:xfrm>
            <a:off x="3639312" y="31089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The sacrificial system and what the NT treats as shadow fulfilled in him.</a:t>
            </a:r>
            <a:endParaRPr lang="en-US" sz="1400" dirty="0"/>
          </a:p>
        </p:txBody>
      </p:sp>
      <p:sp>
        <p:nvSpPr>
          <p:cNvPr id="14" name="carde-16"/>
          <p:cNvSpPr txBox="1"/>
          <p:nvPr/>
        </p:nvSpPr>
        <p:spPr>
          <a:xfrm>
            <a:off x="3639312" y="4617720"/>
            <a:ext cx="2103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Offerings · Day of Atonement · purity rites</a:t>
            </a:r>
            <a:endParaRPr lang="en-US" sz="1100" dirty="0"/>
          </a:p>
        </p:txBody>
      </p:sp>
      <p:sp>
        <p:nvSpPr>
          <p:cNvPr id="15" name="card-17"/>
          <p:cNvSpPr/>
          <p:nvPr/>
        </p:nvSpPr>
        <p:spPr>
          <a:xfrm>
            <a:off x="6181344" y="1463040"/>
            <a:ext cx="2606040" cy="420624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cardnum-18"/>
          <p:cNvSpPr/>
          <p:nvPr/>
        </p:nvSpPr>
        <p:spPr>
          <a:xfrm>
            <a:off x="6455664" y="17373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7" name="cardnumtxt-19"/>
          <p:cNvSpPr txBox="1"/>
          <p:nvPr/>
        </p:nvSpPr>
        <p:spPr>
          <a:xfrm>
            <a:off x="6455664" y="17373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400" dirty="0"/>
          </a:p>
        </p:txBody>
      </p:sp>
      <p:sp>
        <p:nvSpPr>
          <p:cNvPr id="18" name="cardh-20"/>
          <p:cNvSpPr txBox="1"/>
          <p:nvPr/>
        </p:nvSpPr>
        <p:spPr>
          <a:xfrm>
            <a:off x="6455664" y="260604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Priestly</a:t>
            </a:r>
            <a:endParaRPr lang="en-US" sz="2000" dirty="0"/>
          </a:p>
        </p:txBody>
      </p:sp>
      <p:sp>
        <p:nvSpPr>
          <p:cNvPr id="19" name="cardd-21"/>
          <p:cNvSpPr txBox="1"/>
          <p:nvPr/>
        </p:nvSpPr>
        <p:spPr>
          <a:xfrm>
            <a:off x="6455664" y="31089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Instructions given only to priests and Levites for sanctuary service.</a:t>
            </a:r>
            <a:endParaRPr lang="en-US" sz="1400" dirty="0"/>
          </a:p>
        </p:txBody>
      </p:sp>
      <p:sp>
        <p:nvSpPr>
          <p:cNvPr id="20" name="carde-22"/>
          <p:cNvSpPr txBox="1"/>
          <p:nvPr/>
        </p:nvSpPr>
        <p:spPr>
          <a:xfrm>
            <a:off x="6455664" y="4617720"/>
            <a:ext cx="2103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Priestly garments · altar service · tabernacle</a:t>
            </a:r>
            <a:endParaRPr lang="en-US" sz="1100" dirty="0"/>
          </a:p>
        </p:txBody>
      </p:sp>
      <p:sp>
        <p:nvSpPr>
          <p:cNvPr id="21" name="card-23"/>
          <p:cNvSpPr/>
          <p:nvPr/>
        </p:nvSpPr>
        <p:spPr>
          <a:xfrm>
            <a:off x="8997696" y="1463040"/>
            <a:ext cx="2606040" cy="420624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cardnum-24"/>
          <p:cNvSpPr/>
          <p:nvPr/>
        </p:nvSpPr>
        <p:spPr>
          <a:xfrm>
            <a:off x="9272016" y="17373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3" name="cardnumtxt-25"/>
          <p:cNvSpPr txBox="1"/>
          <p:nvPr/>
        </p:nvSpPr>
        <p:spPr>
          <a:xfrm>
            <a:off x="9272016" y="17373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400" dirty="0"/>
          </a:p>
        </p:txBody>
      </p:sp>
      <p:sp>
        <p:nvSpPr>
          <p:cNvPr id="24" name="cardh-26"/>
          <p:cNvSpPr txBox="1"/>
          <p:nvPr/>
        </p:nvSpPr>
        <p:spPr>
          <a:xfrm>
            <a:off x="9272016" y="260604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Penal / civil</a:t>
            </a:r>
            <a:endParaRPr lang="en-US" sz="2000" dirty="0"/>
          </a:p>
        </p:txBody>
      </p:sp>
      <p:sp>
        <p:nvSpPr>
          <p:cNvPr id="25" name="cardd-27"/>
          <p:cNvSpPr txBox="1"/>
          <p:nvPr/>
        </p:nvSpPr>
        <p:spPr>
          <a:xfrm>
            <a:off x="9272016" y="31089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Sanctions carried out by judges, elders or governing authorities.</a:t>
            </a:r>
            <a:endParaRPr lang="en-US" sz="1400" dirty="0"/>
          </a:p>
        </p:txBody>
      </p:sp>
      <p:sp>
        <p:nvSpPr>
          <p:cNvPr id="26" name="carde-28"/>
          <p:cNvSpPr txBox="1"/>
          <p:nvPr/>
        </p:nvSpPr>
        <p:spPr>
          <a:xfrm>
            <a:off x="9272016" y="4617720"/>
            <a:ext cx="2103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Death penalties · restitution · cities of refuge</a:t>
            </a:r>
            <a:endParaRPr lang="en-US" sz="1100" dirty="0"/>
          </a:p>
        </p:txBody>
      </p:sp>
      <p:sp>
        <p:nvSpPr>
          <p:cNvPr id="27" name="rule-29"/>
          <p:cNvSpPr txBox="1"/>
          <p:nvPr/>
        </p:nvSpPr>
        <p:spPr>
          <a:xfrm>
            <a:off x="548640" y="58064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chemeClr val="tx2"/>
                </a:solidFill>
              </a:rPr>
              <a:t>Where only the sanction is removed, the prohibition still stands: adultery remains forbidden even though the believer does not execute the adulterer.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What remains falls into two categories</a:t>
            </a:r>
            <a:endParaRPr lang="en-US" sz="3400" dirty="0"/>
          </a:p>
        </p:txBody>
      </p:sp>
      <p:sp>
        <p:nvSpPr>
          <p:cNvPr id="3" name="cat-30"/>
          <p:cNvSpPr/>
          <p:nvPr/>
        </p:nvSpPr>
        <p:spPr>
          <a:xfrm>
            <a:off x="548640" y="1463040"/>
            <a:ext cx="5394960" cy="4480560"/>
          </a:xfrm>
          <a:prstGeom prst="roundRect">
            <a:avLst>
              <a:gd name="adj" fmla="val 244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catnum-31"/>
          <p:cNvSpPr txBox="1"/>
          <p:nvPr/>
        </p:nvSpPr>
        <p:spPr>
          <a:xfrm>
            <a:off x="914400" y="1691640"/>
            <a:ext cx="2011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107</a:t>
            </a:r>
            <a:endParaRPr lang="en-US" sz="6600" dirty="0"/>
          </a:p>
        </p:txBody>
      </p:sp>
      <p:sp>
        <p:nvSpPr>
          <p:cNvPr id="5" name="cath-32"/>
          <p:cNvSpPr txBox="1"/>
          <p:nvPr/>
        </p:nvSpPr>
        <p:spPr>
          <a:xfrm>
            <a:off x="914400" y="2834640"/>
            <a:ext cx="4663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 be obeyed</a:t>
            </a:r>
            <a:endParaRPr lang="en-US" sz="2400" dirty="0"/>
          </a:p>
        </p:txBody>
      </p:sp>
      <p:sp>
        <p:nvSpPr>
          <p:cNvPr id="6" name="catd-33"/>
          <p:cNvSpPr txBox="1"/>
          <p:nvPr/>
        </p:nvSpPr>
        <p:spPr>
          <a:xfrm>
            <a:off x="914400" y="338328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The moral commands of both Testaments, including:</a:t>
            </a:r>
            <a:endParaRPr lang="en-US" sz="1400" dirty="0"/>
          </a:p>
        </p:txBody>
      </p:sp>
      <p:sp>
        <p:nvSpPr>
          <p:cNvPr id="7" name="catl-34"/>
          <p:cNvSpPr txBox="1"/>
          <p:nvPr/>
        </p:nvSpPr>
        <p:spPr>
          <a:xfrm>
            <a:off x="914400" y="4023360"/>
            <a:ext cx="4663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The Sabbath: one day in seven for rest and worship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The tithe: a tenth of your increase to the Lord's work</a:t>
            </a:r>
            <a:endParaRPr lang="en-US" sz="1400" dirty="0"/>
          </a:p>
        </p:txBody>
      </p:sp>
      <p:sp>
        <p:nvSpPr>
          <p:cNvPr id="8" name="cat-35"/>
          <p:cNvSpPr/>
          <p:nvPr/>
        </p:nvSpPr>
        <p:spPr>
          <a:xfrm>
            <a:off x="6217920" y="1463040"/>
            <a:ext cx="5394960" cy="4480560"/>
          </a:xfrm>
          <a:prstGeom prst="roundRect">
            <a:avLst>
              <a:gd name="adj" fmla="val 244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catnum-36"/>
          <p:cNvSpPr txBox="1"/>
          <p:nvPr/>
        </p:nvSpPr>
        <p:spPr>
          <a:xfrm>
            <a:off x="6583680" y="1691640"/>
            <a:ext cx="2011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17</a:t>
            </a:r>
            <a:endParaRPr lang="en-US" sz="6600" dirty="0"/>
          </a:p>
        </p:txBody>
      </p:sp>
      <p:sp>
        <p:nvSpPr>
          <p:cNvPr id="10" name="cath-37"/>
          <p:cNvSpPr txBox="1"/>
          <p:nvPr/>
        </p:nvSpPr>
        <p:spPr>
          <a:xfrm>
            <a:off x="6583680" y="2834640"/>
            <a:ext cx="4663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Optional</a:t>
            </a:r>
            <a:endParaRPr lang="en-US" sz="2400" dirty="0"/>
          </a:p>
        </p:txBody>
      </p:sp>
      <p:sp>
        <p:nvSpPr>
          <p:cNvPr id="11" name="catd-38"/>
          <p:cNvSpPr txBox="1"/>
          <p:nvPr/>
        </p:nvSpPr>
        <p:spPr>
          <a:xfrm>
            <a:off x="6583680" y="338328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Torah practices kept by Messianic believers, freely chosen:</a:t>
            </a:r>
            <a:endParaRPr lang="en-US" sz="1400" dirty="0"/>
          </a:p>
        </p:txBody>
      </p:sp>
      <p:sp>
        <p:nvSpPr>
          <p:cNvPr id="12" name="catl-39"/>
          <p:cNvSpPr txBox="1"/>
          <p:nvPr/>
        </p:nvSpPr>
        <p:spPr>
          <a:xfrm>
            <a:off x="6583680" y="4023360"/>
            <a:ext cx="4663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Food laws, feasts and new moons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Tzitzit, beard corners, mezuzah, tefillin</a:t>
            </a:r>
            <a:endParaRPr lang="en-US" sz="1400" dirty="0"/>
          </a:p>
        </p:txBody>
      </p:sp>
      <p:sp>
        <p:nvSpPr>
          <p:cNvPr id="13" name="rom-40"/>
          <p:cNvSpPr txBox="1"/>
          <p:nvPr/>
        </p:nvSpPr>
        <p:spPr>
          <a:xfrm>
            <a:off x="548640" y="603504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chemeClr val="tx2"/>
                </a:solidFill>
              </a:rPr>
              <a:t>Each one should be fully convinced in his own mind. (Rom 14:5)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03120"/>
            <a:ext cx="6583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To Be Obeyed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474720"/>
            <a:ext cx="6583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107 commands in eight sections, from the great commandments to the inner life</a:t>
            </a:r>
            <a:endParaRPr lang="en-US" sz="1800" dirty="0"/>
          </a:p>
        </p:txBody>
      </p:sp>
      <p:sp>
        <p:nvSpPr>
          <p:cNvPr id="4" name="divnum-41"/>
          <p:cNvSpPr txBox="1"/>
          <p:nvPr/>
        </p:nvSpPr>
        <p:spPr>
          <a:xfrm>
            <a:off x="7863840" y="2011680"/>
            <a:ext cx="37490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I–VIII</a:t>
            </a:r>
            <a:endParaRPr lang="en-US" sz="8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I. The Summary Commands</a:t>
            </a:r>
            <a:endParaRPr lang="en-US" sz="3400" dirty="0"/>
          </a:p>
        </p:txBody>
      </p:sp>
      <p:sp>
        <p:nvSpPr>
          <p:cNvPr id="3" name="num-42"/>
          <p:cNvSpPr/>
          <p:nvPr/>
        </p:nvSpPr>
        <p:spPr>
          <a:xfrm>
            <a:off x="548640" y="1408176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numtxt-43"/>
          <p:cNvSpPr txBox="1"/>
          <p:nvPr/>
        </p:nvSpPr>
        <p:spPr>
          <a:xfrm>
            <a:off x="548640" y="14081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5" name="item-44"/>
          <p:cNvSpPr txBox="1"/>
          <p:nvPr/>
        </p:nvSpPr>
        <p:spPr>
          <a:xfrm>
            <a:off x="1097280" y="1371600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Love the Lord your God with all your heart, soul, mind and strength.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Deut 6:4–5  ·  Matt 22:37–38; Mark 12:29–30</a:t>
            </a:r>
            <a:endParaRPr lang="en-US" sz="1400" dirty="0"/>
          </a:p>
        </p:txBody>
      </p:sp>
      <p:sp>
        <p:nvSpPr>
          <p:cNvPr id="6" name="num-45"/>
          <p:cNvSpPr/>
          <p:nvPr/>
        </p:nvSpPr>
        <p:spPr>
          <a:xfrm>
            <a:off x="548640" y="2377440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numtxt-46"/>
          <p:cNvSpPr txBox="1"/>
          <p:nvPr/>
        </p:nvSpPr>
        <p:spPr>
          <a:xfrm>
            <a:off x="548640" y="23774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8" name="item-47"/>
          <p:cNvSpPr txBox="1"/>
          <p:nvPr/>
        </p:nvSpPr>
        <p:spPr>
          <a:xfrm>
            <a:off x="1097280" y="2340864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Love your neighbour as yourself.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Lev 19:18  ·  Matt 22:39; Rom 13:8–10; Gal 5:14; Jas 2:8</a:t>
            </a:r>
            <a:endParaRPr lang="en-US" sz="1400" dirty="0"/>
          </a:p>
        </p:txBody>
      </p:sp>
      <p:sp>
        <p:nvSpPr>
          <p:cNvPr id="9" name="num-48"/>
          <p:cNvSpPr/>
          <p:nvPr/>
        </p:nvSpPr>
        <p:spPr>
          <a:xfrm>
            <a:off x="548640" y="3346704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numtxt-49"/>
          <p:cNvSpPr txBox="1"/>
          <p:nvPr/>
        </p:nvSpPr>
        <p:spPr>
          <a:xfrm>
            <a:off x="548640" y="334670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11" name="item-50"/>
          <p:cNvSpPr txBox="1"/>
          <p:nvPr/>
        </p:nvSpPr>
        <p:spPr>
          <a:xfrm>
            <a:off x="1097280" y="3310128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Love one another as Christ has loved you.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John 13:34–35; 15:12; 1 John 4:7–11</a:t>
            </a:r>
            <a:endParaRPr lang="en-US" sz="1400" dirty="0"/>
          </a:p>
        </p:txBody>
      </p:sp>
      <p:sp>
        <p:nvSpPr>
          <p:cNvPr id="12" name="num-51"/>
          <p:cNvSpPr/>
          <p:nvPr/>
        </p:nvSpPr>
        <p:spPr>
          <a:xfrm>
            <a:off x="6217920" y="1408176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numtxt-52"/>
          <p:cNvSpPr txBox="1"/>
          <p:nvPr/>
        </p:nvSpPr>
        <p:spPr>
          <a:xfrm>
            <a:off x="6217920" y="14081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14" name="item-53"/>
          <p:cNvSpPr txBox="1"/>
          <p:nvPr/>
        </p:nvSpPr>
        <p:spPr>
          <a:xfrm>
            <a:off x="6766560" y="1371600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to others what you would have them do to you.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Matt 7:12; Luke 6:31</a:t>
            </a:r>
            <a:endParaRPr lang="en-US" sz="1400" dirty="0"/>
          </a:p>
        </p:txBody>
      </p:sp>
      <p:sp>
        <p:nvSpPr>
          <p:cNvPr id="15" name="num-54"/>
          <p:cNvSpPr/>
          <p:nvPr/>
        </p:nvSpPr>
        <p:spPr>
          <a:xfrm>
            <a:off x="6217920" y="2377440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numtxt-55"/>
          <p:cNvSpPr txBox="1"/>
          <p:nvPr/>
        </p:nvSpPr>
        <p:spPr>
          <a:xfrm>
            <a:off x="6217920" y="23774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5</a:t>
            </a:r>
            <a:endParaRPr lang="en-US" sz="1200" dirty="0"/>
          </a:p>
        </p:txBody>
      </p:sp>
      <p:sp>
        <p:nvSpPr>
          <p:cNvPr id="17" name="item-56"/>
          <p:cNvSpPr txBox="1"/>
          <p:nvPr/>
        </p:nvSpPr>
        <p:spPr>
          <a:xfrm>
            <a:off x="6766560" y="2340864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justice, love mercy, walk humbly with your God.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Mic 6:8; Deut 10:12–13  ·  Matt 23:23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II. God, Worship and Devotion (1/3)</a:t>
            </a:r>
            <a:endParaRPr lang="en-US" sz="3400" dirty="0"/>
          </a:p>
        </p:txBody>
      </p:sp>
      <p:sp>
        <p:nvSpPr>
          <p:cNvPr id="3" name="num-57"/>
          <p:cNvSpPr/>
          <p:nvPr/>
        </p:nvSpPr>
        <p:spPr>
          <a:xfrm>
            <a:off x="548640" y="1408176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numtxt-58"/>
          <p:cNvSpPr txBox="1"/>
          <p:nvPr/>
        </p:nvSpPr>
        <p:spPr>
          <a:xfrm>
            <a:off x="548640" y="14081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6</a:t>
            </a:r>
            <a:endParaRPr lang="en-US" sz="1200" dirty="0"/>
          </a:p>
        </p:txBody>
      </p:sp>
      <p:sp>
        <p:nvSpPr>
          <p:cNvPr id="5" name="item-59"/>
          <p:cNvSpPr txBox="1"/>
          <p:nvPr/>
        </p:nvSpPr>
        <p:spPr>
          <a:xfrm>
            <a:off x="1097280" y="1371600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Have no other gods before the LORD.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Exod 20:3; Deut 5:7  ·  1 Cor 8:4–6; 1 John 5:21</a:t>
            </a:r>
            <a:endParaRPr lang="en-US" sz="1400" dirty="0"/>
          </a:p>
        </p:txBody>
      </p:sp>
      <p:sp>
        <p:nvSpPr>
          <p:cNvPr id="6" name="num-60"/>
          <p:cNvSpPr/>
          <p:nvPr/>
        </p:nvSpPr>
        <p:spPr>
          <a:xfrm>
            <a:off x="548640" y="2377440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numtxt-61"/>
          <p:cNvSpPr txBox="1"/>
          <p:nvPr/>
        </p:nvSpPr>
        <p:spPr>
          <a:xfrm>
            <a:off x="548640" y="23774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7</a:t>
            </a:r>
            <a:endParaRPr lang="en-US" sz="1200" dirty="0"/>
          </a:p>
        </p:txBody>
      </p:sp>
      <p:sp>
        <p:nvSpPr>
          <p:cNvPr id="8" name="item-62"/>
          <p:cNvSpPr txBox="1"/>
          <p:nvPr/>
        </p:nvSpPr>
        <p:spPr>
          <a:xfrm>
            <a:off x="1097280" y="2340864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make or worship idols.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Exod 20:4–6; Lev 19:4  ·  1 Cor 10:14; Col 3:5 (greed as idolatry)</a:t>
            </a:r>
            <a:endParaRPr lang="en-US" sz="1400" dirty="0"/>
          </a:p>
        </p:txBody>
      </p:sp>
      <p:sp>
        <p:nvSpPr>
          <p:cNvPr id="9" name="num-63"/>
          <p:cNvSpPr/>
          <p:nvPr/>
        </p:nvSpPr>
        <p:spPr>
          <a:xfrm>
            <a:off x="548640" y="3346704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numtxt-64"/>
          <p:cNvSpPr txBox="1"/>
          <p:nvPr/>
        </p:nvSpPr>
        <p:spPr>
          <a:xfrm>
            <a:off x="548640" y="334670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8</a:t>
            </a:r>
            <a:endParaRPr lang="en-US" sz="1200" dirty="0"/>
          </a:p>
        </p:txBody>
      </p:sp>
      <p:sp>
        <p:nvSpPr>
          <p:cNvPr id="11" name="item-65"/>
          <p:cNvSpPr txBox="1"/>
          <p:nvPr/>
        </p:nvSpPr>
        <p:spPr>
          <a:xfrm>
            <a:off x="1097280" y="3310128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misuse the LORD's name; let your yes be yes.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Exod 20:7; Lev 19:12  ·  Matt 5:33–37; Jas 5:12</a:t>
            </a:r>
            <a:endParaRPr lang="en-US" sz="1400" dirty="0"/>
          </a:p>
        </p:txBody>
      </p:sp>
      <p:sp>
        <p:nvSpPr>
          <p:cNvPr id="12" name="num-66"/>
          <p:cNvSpPr/>
          <p:nvPr/>
        </p:nvSpPr>
        <p:spPr>
          <a:xfrm>
            <a:off x="548640" y="4315968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numtxt-67"/>
          <p:cNvSpPr txBox="1"/>
          <p:nvPr/>
        </p:nvSpPr>
        <p:spPr>
          <a:xfrm>
            <a:off x="548640" y="43159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9</a:t>
            </a:r>
            <a:endParaRPr lang="en-US" sz="1200" dirty="0"/>
          </a:p>
        </p:txBody>
      </p:sp>
      <p:sp>
        <p:nvSpPr>
          <p:cNvPr id="14" name="item-68"/>
          <p:cNvSpPr txBox="1"/>
          <p:nvPr/>
        </p:nvSpPr>
        <p:spPr>
          <a:xfrm>
            <a:off x="1097280" y="4279392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Fear the LORD and worship and serve him only.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Deut 6:13; 10:20  ·  Matt 4:10; 1 Pet 2:17</a:t>
            </a:r>
            <a:endParaRPr lang="en-US" sz="1400" dirty="0"/>
          </a:p>
        </p:txBody>
      </p:sp>
      <p:sp>
        <p:nvSpPr>
          <p:cNvPr id="15" name="num-69"/>
          <p:cNvSpPr/>
          <p:nvPr/>
        </p:nvSpPr>
        <p:spPr>
          <a:xfrm>
            <a:off x="548640" y="5285232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numtxt-70"/>
          <p:cNvSpPr txBox="1"/>
          <p:nvPr/>
        </p:nvSpPr>
        <p:spPr>
          <a:xfrm>
            <a:off x="548640" y="52852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10</a:t>
            </a:r>
            <a:endParaRPr lang="en-US" sz="1200" dirty="0"/>
          </a:p>
        </p:txBody>
      </p:sp>
      <p:sp>
        <p:nvSpPr>
          <p:cNvPr id="17" name="item-71"/>
          <p:cNvSpPr txBox="1"/>
          <p:nvPr/>
        </p:nvSpPr>
        <p:spPr>
          <a:xfrm>
            <a:off x="1097280" y="5248656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put the Lord to the test.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Deut 6:16  ·  Matt 4:7; 1 Cor 10:9</a:t>
            </a:r>
            <a:endParaRPr lang="en-US" sz="1400" dirty="0"/>
          </a:p>
        </p:txBody>
      </p:sp>
      <p:sp>
        <p:nvSpPr>
          <p:cNvPr id="18" name="num-72"/>
          <p:cNvSpPr/>
          <p:nvPr/>
        </p:nvSpPr>
        <p:spPr>
          <a:xfrm>
            <a:off x="6217920" y="1408176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numtxt-73"/>
          <p:cNvSpPr txBox="1"/>
          <p:nvPr/>
        </p:nvSpPr>
        <p:spPr>
          <a:xfrm>
            <a:off x="6217920" y="14081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11</a:t>
            </a:r>
            <a:endParaRPr lang="en-US" sz="1200" dirty="0"/>
          </a:p>
        </p:txBody>
      </p:sp>
      <p:sp>
        <p:nvSpPr>
          <p:cNvPr id="20" name="item-74"/>
          <p:cNvSpPr txBox="1"/>
          <p:nvPr/>
        </p:nvSpPr>
        <p:spPr>
          <a:xfrm>
            <a:off x="6766560" y="1371600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Have nothing to do with divination, sorcery, omens or mediums.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Lev 19:26, 31; Deut 18:10–12  ·  Gal 5:20; Acts 19:18–19; Rev 21:8</a:t>
            </a:r>
            <a:endParaRPr lang="en-US" sz="1400" dirty="0"/>
          </a:p>
        </p:txBody>
      </p:sp>
      <p:sp>
        <p:nvSpPr>
          <p:cNvPr id="21" name="num-75"/>
          <p:cNvSpPr/>
          <p:nvPr/>
        </p:nvSpPr>
        <p:spPr>
          <a:xfrm>
            <a:off x="6217920" y="2377440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numtxt-76"/>
          <p:cNvSpPr txBox="1"/>
          <p:nvPr/>
        </p:nvSpPr>
        <p:spPr>
          <a:xfrm>
            <a:off x="6217920" y="23774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12</a:t>
            </a:r>
            <a:endParaRPr lang="en-US" sz="1200" dirty="0"/>
          </a:p>
        </p:txBody>
      </p:sp>
      <p:sp>
        <p:nvSpPr>
          <p:cNvPr id="23" name="item-77"/>
          <p:cNvSpPr txBox="1"/>
          <p:nvPr/>
        </p:nvSpPr>
        <p:spPr>
          <a:xfrm>
            <a:off x="6766560" y="2340864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follow false prophets or teachers; test the spirits.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Deut 13:1–4; 18:20–22  ·  Matt 7:15; 1 John 4:1; 2 John 10</a:t>
            </a:r>
            <a:endParaRPr lang="en-US" sz="1400" dirty="0"/>
          </a:p>
        </p:txBody>
      </p:sp>
      <p:sp>
        <p:nvSpPr>
          <p:cNvPr id="24" name="num-78"/>
          <p:cNvSpPr/>
          <p:nvPr/>
        </p:nvSpPr>
        <p:spPr>
          <a:xfrm>
            <a:off x="6217920" y="3346704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5" name="numtxt-79"/>
          <p:cNvSpPr txBox="1"/>
          <p:nvPr/>
        </p:nvSpPr>
        <p:spPr>
          <a:xfrm>
            <a:off x="6217920" y="334670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13</a:t>
            </a:r>
            <a:endParaRPr lang="en-US" sz="1200" dirty="0"/>
          </a:p>
        </p:txBody>
      </p:sp>
      <p:sp>
        <p:nvSpPr>
          <p:cNvPr id="26" name="item-80"/>
          <p:cNvSpPr txBox="1"/>
          <p:nvPr/>
        </p:nvSpPr>
        <p:spPr>
          <a:xfrm>
            <a:off x="6766560" y="3310128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add to or take away from God's word.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Deut 4:2; 12:32; Prov 30:6  ·  Rev 22:18–19</a:t>
            </a:r>
            <a:endParaRPr lang="en-US" sz="1400" dirty="0"/>
          </a:p>
        </p:txBody>
      </p:sp>
      <p:sp>
        <p:nvSpPr>
          <p:cNvPr id="27" name="num-81"/>
          <p:cNvSpPr/>
          <p:nvPr/>
        </p:nvSpPr>
        <p:spPr>
          <a:xfrm>
            <a:off x="6217920" y="4315968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8" name="numtxt-82"/>
          <p:cNvSpPr txBox="1"/>
          <p:nvPr/>
        </p:nvSpPr>
        <p:spPr>
          <a:xfrm>
            <a:off x="6217920" y="43159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14</a:t>
            </a:r>
            <a:endParaRPr lang="en-US" sz="1200" dirty="0"/>
          </a:p>
        </p:txBody>
      </p:sp>
      <p:sp>
        <p:nvSpPr>
          <p:cNvPr id="29" name="item-83"/>
          <p:cNvSpPr txBox="1"/>
          <p:nvPr/>
        </p:nvSpPr>
        <p:spPr>
          <a:xfrm>
            <a:off x="6766560" y="4279392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Remember the LORD; do not forget him in prosperity.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Deut 8:11–18  ·  1 Tim 6:17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II. God, Worship and Devotion (2/3)</a:t>
            </a:r>
            <a:endParaRPr lang="en-US" sz="3400" dirty="0"/>
          </a:p>
        </p:txBody>
      </p:sp>
      <p:sp>
        <p:nvSpPr>
          <p:cNvPr id="3" name="num-84"/>
          <p:cNvSpPr/>
          <p:nvPr/>
        </p:nvSpPr>
        <p:spPr>
          <a:xfrm>
            <a:off x="548640" y="1408176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numtxt-85"/>
          <p:cNvSpPr txBox="1"/>
          <p:nvPr/>
        </p:nvSpPr>
        <p:spPr>
          <a:xfrm>
            <a:off x="548640" y="14081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15</a:t>
            </a:r>
            <a:endParaRPr lang="en-US" sz="1200" dirty="0"/>
          </a:p>
        </p:txBody>
      </p:sp>
      <p:sp>
        <p:nvSpPr>
          <p:cNvPr id="5" name="item-86"/>
          <p:cNvSpPr txBox="1"/>
          <p:nvPr/>
        </p:nvSpPr>
        <p:spPr>
          <a:xfrm>
            <a:off x="1097280" y="1371600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Repent and believe the gospel.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Ezek 18:30–32  ·  Mark 1:15; Acts 2:38; 17:30</a:t>
            </a:r>
            <a:endParaRPr lang="en-US" sz="1400" dirty="0"/>
          </a:p>
        </p:txBody>
      </p:sp>
      <p:sp>
        <p:nvSpPr>
          <p:cNvPr id="6" name="num-87"/>
          <p:cNvSpPr/>
          <p:nvPr/>
        </p:nvSpPr>
        <p:spPr>
          <a:xfrm>
            <a:off x="548640" y="2377440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numtxt-88"/>
          <p:cNvSpPr txBox="1"/>
          <p:nvPr/>
        </p:nvSpPr>
        <p:spPr>
          <a:xfrm>
            <a:off x="548640" y="23774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16</a:t>
            </a:r>
            <a:endParaRPr lang="en-US" sz="1200" dirty="0"/>
          </a:p>
        </p:txBody>
      </p:sp>
      <p:sp>
        <p:nvSpPr>
          <p:cNvPr id="8" name="item-89"/>
          <p:cNvSpPr txBox="1"/>
          <p:nvPr/>
        </p:nvSpPr>
        <p:spPr>
          <a:xfrm>
            <a:off x="1097280" y="2340864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Be baptized.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Matt 28:19; Acts 2:38</a:t>
            </a:r>
            <a:endParaRPr lang="en-US" sz="1400" dirty="0"/>
          </a:p>
        </p:txBody>
      </p:sp>
      <p:sp>
        <p:nvSpPr>
          <p:cNvPr id="9" name="num-90"/>
          <p:cNvSpPr/>
          <p:nvPr/>
        </p:nvSpPr>
        <p:spPr>
          <a:xfrm>
            <a:off x="548640" y="3346704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numtxt-91"/>
          <p:cNvSpPr txBox="1"/>
          <p:nvPr/>
        </p:nvSpPr>
        <p:spPr>
          <a:xfrm>
            <a:off x="548640" y="334670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17</a:t>
            </a:r>
            <a:endParaRPr lang="en-US" sz="1200" dirty="0"/>
          </a:p>
        </p:txBody>
      </p:sp>
      <p:sp>
        <p:nvSpPr>
          <p:cNvPr id="11" name="item-92"/>
          <p:cNvSpPr txBox="1"/>
          <p:nvPr/>
        </p:nvSpPr>
        <p:spPr>
          <a:xfrm>
            <a:off x="1097280" y="3310128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Observe the Lord's Supper in remembrance of him; examine yourself.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Luke 22:19; 1 Cor 11:23–29</a:t>
            </a:r>
            <a:endParaRPr lang="en-US" sz="1400" dirty="0"/>
          </a:p>
        </p:txBody>
      </p:sp>
      <p:sp>
        <p:nvSpPr>
          <p:cNvPr id="12" name="num-93"/>
          <p:cNvSpPr/>
          <p:nvPr/>
        </p:nvSpPr>
        <p:spPr>
          <a:xfrm>
            <a:off x="548640" y="4315968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numtxt-94"/>
          <p:cNvSpPr txBox="1"/>
          <p:nvPr/>
        </p:nvSpPr>
        <p:spPr>
          <a:xfrm>
            <a:off x="548640" y="43159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18</a:t>
            </a:r>
            <a:endParaRPr lang="en-US" sz="1200" dirty="0"/>
          </a:p>
        </p:txBody>
      </p:sp>
      <p:sp>
        <p:nvSpPr>
          <p:cNvPr id="14" name="item-95"/>
          <p:cNvSpPr txBox="1"/>
          <p:nvPr/>
        </p:nvSpPr>
        <p:spPr>
          <a:xfrm>
            <a:off x="1097280" y="4279392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Pray continually, with thanksgiving, without anxiety.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1 Thess 5:17–18; Phil 4:6; Col 4:2</a:t>
            </a:r>
            <a:endParaRPr lang="en-US" sz="1400" dirty="0"/>
          </a:p>
        </p:txBody>
      </p:sp>
      <p:sp>
        <p:nvSpPr>
          <p:cNvPr id="15" name="num-96"/>
          <p:cNvSpPr/>
          <p:nvPr/>
        </p:nvSpPr>
        <p:spPr>
          <a:xfrm>
            <a:off x="548640" y="5285232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numtxt-97"/>
          <p:cNvSpPr txBox="1"/>
          <p:nvPr/>
        </p:nvSpPr>
        <p:spPr>
          <a:xfrm>
            <a:off x="548640" y="52852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19</a:t>
            </a:r>
            <a:endParaRPr lang="en-US" sz="1200" dirty="0"/>
          </a:p>
        </p:txBody>
      </p:sp>
      <p:sp>
        <p:nvSpPr>
          <p:cNvPr id="17" name="item-98"/>
          <p:cNvSpPr txBox="1"/>
          <p:nvPr/>
        </p:nvSpPr>
        <p:spPr>
          <a:xfrm>
            <a:off x="1097280" y="5248656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neglect meeting together; encourage one another.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Heb 10:24–25</a:t>
            </a:r>
            <a:endParaRPr lang="en-US" sz="1400" dirty="0"/>
          </a:p>
        </p:txBody>
      </p:sp>
      <p:sp>
        <p:nvSpPr>
          <p:cNvPr id="18" name="num-99"/>
          <p:cNvSpPr/>
          <p:nvPr/>
        </p:nvSpPr>
        <p:spPr>
          <a:xfrm>
            <a:off x="6217920" y="1408176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numtxt-100"/>
          <p:cNvSpPr txBox="1"/>
          <p:nvPr/>
        </p:nvSpPr>
        <p:spPr>
          <a:xfrm>
            <a:off x="6217920" y="14081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20</a:t>
            </a:r>
            <a:endParaRPr lang="en-US" sz="1200" dirty="0"/>
          </a:p>
        </p:txBody>
      </p:sp>
      <p:sp>
        <p:nvSpPr>
          <p:cNvPr id="20" name="item-101"/>
          <p:cNvSpPr txBox="1"/>
          <p:nvPr/>
        </p:nvSpPr>
        <p:spPr>
          <a:xfrm>
            <a:off x="6766560" y="1371600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Remember the Sabbath day and keep it holy: set apart one day in seven for rest from ordinary work and for worship.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Gen 2:2–3; Exod 20:8–11; Deut 5:12–15; Isa 58:13–14  ·  Mark 2:27–28; Luke 4:16; Acts 20:7; Heb 4:9; Rev 1:10</a:t>
            </a:r>
            <a:endParaRPr lang="en-US" sz="1400" dirty="0"/>
          </a:p>
        </p:txBody>
      </p:sp>
      <p:sp>
        <p:nvSpPr>
          <p:cNvPr id="21" name="num-102"/>
          <p:cNvSpPr/>
          <p:nvPr/>
        </p:nvSpPr>
        <p:spPr>
          <a:xfrm>
            <a:off x="6217920" y="2377440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numtxt-103"/>
          <p:cNvSpPr txBox="1"/>
          <p:nvPr/>
        </p:nvSpPr>
        <p:spPr>
          <a:xfrm>
            <a:off x="6217920" y="23774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21</a:t>
            </a:r>
            <a:endParaRPr lang="en-US" sz="1200" dirty="0"/>
          </a:p>
        </p:txBody>
      </p:sp>
      <p:sp>
        <p:nvSpPr>
          <p:cNvPr id="23" name="item-104"/>
          <p:cNvSpPr txBox="1"/>
          <p:nvPr/>
        </p:nvSpPr>
        <p:spPr>
          <a:xfrm>
            <a:off x="6766560" y="2340864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Meditate on and keep God's word; teach it to your children.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Deut 6:6–9; Josh 1:8  ·  Col 3:16; 2 Tim 3:14–17; Eph 6:4</a:t>
            </a:r>
            <a:endParaRPr lang="en-US" sz="1400" dirty="0"/>
          </a:p>
        </p:txBody>
      </p:sp>
      <p:sp>
        <p:nvSpPr>
          <p:cNvPr id="24" name="num-105"/>
          <p:cNvSpPr/>
          <p:nvPr/>
        </p:nvSpPr>
        <p:spPr>
          <a:xfrm>
            <a:off x="6217920" y="3346704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5" name="numtxt-106"/>
          <p:cNvSpPr txBox="1"/>
          <p:nvPr/>
        </p:nvSpPr>
        <p:spPr>
          <a:xfrm>
            <a:off x="6217920" y="334670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22</a:t>
            </a:r>
            <a:endParaRPr lang="en-US" sz="1200" dirty="0"/>
          </a:p>
        </p:txBody>
      </p:sp>
      <p:sp>
        <p:nvSpPr>
          <p:cNvPr id="26" name="item-107"/>
          <p:cNvSpPr txBox="1"/>
          <p:nvPr/>
        </p:nvSpPr>
        <p:spPr>
          <a:xfrm>
            <a:off x="6766560" y="3310128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Be holy, for God is holy.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Lev 19:2; 20:7  ·  1 Pet 1:15–16; Heb 12:14</a:t>
            </a:r>
            <a:endParaRPr lang="en-US" sz="1400" dirty="0"/>
          </a:p>
        </p:txBody>
      </p:sp>
      <p:sp>
        <p:nvSpPr>
          <p:cNvPr id="27" name="num-108"/>
          <p:cNvSpPr/>
          <p:nvPr/>
        </p:nvSpPr>
        <p:spPr>
          <a:xfrm>
            <a:off x="6217920" y="4315968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8" name="numtxt-109"/>
          <p:cNvSpPr txBox="1"/>
          <p:nvPr/>
        </p:nvSpPr>
        <p:spPr>
          <a:xfrm>
            <a:off x="6217920" y="43159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23</a:t>
            </a:r>
            <a:endParaRPr lang="en-US" sz="1200" dirty="0"/>
          </a:p>
        </p:txBody>
      </p:sp>
      <p:sp>
        <p:nvSpPr>
          <p:cNvPr id="29" name="item-110"/>
          <p:cNvSpPr txBox="1"/>
          <p:nvPr/>
        </p:nvSpPr>
        <p:spPr>
          <a:xfrm>
            <a:off x="6766560" y="4279392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Give thanks in all circumstances; rejoice in the Lord.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Ps 100:4  ·  1 Thess 5:16–18; Phil 4:4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II. God, Worship and Devotion (3/3)</a:t>
            </a:r>
            <a:endParaRPr lang="en-US" sz="3400" dirty="0"/>
          </a:p>
        </p:txBody>
      </p:sp>
      <p:sp>
        <p:nvSpPr>
          <p:cNvPr id="3" name="num-111"/>
          <p:cNvSpPr/>
          <p:nvPr/>
        </p:nvSpPr>
        <p:spPr>
          <a:xfrm>
            <a:off x="548640" y="1408176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numtxt-112"/>
          <p:cNvSpPr txBox="1"/>
          <p:nvPr/>
        </p:nvSpPr>
        <p:spPr>
          <a:xfrm>
            <a:off x="548640" y="14081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24</a:t>
            </a:r>
            <a:endParaRPr lang="en-US" sz="1200" dirty="0"/>
          </a:p>
        </p:txBody>
      </p:sp>
      <p:sp>
        <p:nvSpPr>
          <p:cNvPr id="5" name="item-113"/>
          <p:cNvSpPr txBox="1"/>
          <p:nvPr/>
        </p:nvSpPr>
        <p:spPr>
          <a:xfrm>
            <a:off x="1097280" y="1371600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Seek first the kingdom of God.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Matt 6:33</a:t>
            </a:r>
            <a:endParaRPr lang="en-US" sz="1400" dirty="0"/>
          </a:p>
        </p:txBody>
      </p:sp>
      <p:sp>
        <p:nvSpPr>
          <p:cNvPr id="6" name="num-114"/>
          <p:cNvSpPr/>
          <p:nvPr/>
        </p:nvSpPr>
        <p:spPr>
          <a:xfrm>
            <a:off x="548640" y="2377440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numtxt-115"/>
          <p:cNvSpPr txBox="1"/>
          <p:nvPr/>
        </p:nvSpPr>
        <p:spPr>
          <a:xfrm>
            <a:off x="548640" y="23774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25</a:t>
            </a:r>
            <a:endParaRPr lang="en-US" sz="1200" dirty="0"/>
          </a:p>
        </p:txBody>
      </p:sp>
      <p:sp>
        <p:nvSpPr>
          <p:cNvPr id="8" name="item-116"/>
          <p:cNvSpPr txBox="1"/>
          <p:nvPr/>
        </p:nvSpPr>
        <p:spPr>
          <a:xfrm>
            <a:off x="1097280" y="2340864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Abide in Christ; walk by the Spirit; be filled with the Spirit.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John 15:4; Gal 5:16, 25; Eph 5:18</a:t>
            </a:r>
            <a:endParaRPr lang="en-US" sz="1400" dirty="0"/>
          </a:p>
        </p:txBody>
      </p:sp>
      <p:sp>
        <p:nvSpPr>
          <p:cNvPr id="9" name="num-117"/>
          <p:cNvSpPr/>
          <p:nvPr/>
        </p:nvSpPr>
        <p:spPr>
          <a:xfrm>
            <a:off x="548640" y="3346704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numtxt-118"/>
          <p:cNvSpPr txBox="1"/>
          <p:nvPr/>
        </p:nvSpPr>
        <p:spPr>
          <a:xfrm>
            <a:off x="548640" y="334670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26</a:t>
            </a:r>
            <a:endParaRPr lang="en-US" sz="1200" dirty="0"/>
          </a:p>
        </p:txBody>
      </p:sp>
      <p:sp>
        <p:nvSpPr>
          <p:cNvPr id="11" name="item-119"/>
          <p:cNvSpPr txBox="1"/>
          <p:nvPr/>
        </p:nvSpPr>
        <p:spPr>
          <a:xfrm>
            <a:off x="1097280" y="3310128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love the world or the things in the world.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1 John 2:15–17; Jas 4:4; Rom 12:2</a:t>
            </a:r>
            <a:endParaRPr lang="en-US" sz="1400" dirty="0"/>
          </a:p>
        </p:txBody>
      </p:sp>
      <p:sp>
        <p:nvSpPr>
          <p:cNvPr id="12" name="num-120"/>
          <p:cNvSpPr/>
          <p:nvPr/>
        </p:nvSpPr>
        <p:spPr>
          <a:xfrm>
            <a:off x="548640" y="4315968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numtxt-121"/>
          <p:cNvSpPr txBox="1"/>
          <p:nvPr/>
        </p:nvSpPr>
        <p:spPr>
          <a:xfrm>
            <a:off x="548640" y="43159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27</a:t>
            </a:r>
            <a:endParaRPr lang="en-US" sz="1200" dirty="0"/>
          </a:p>
        </p:txBody>
      </p:sp>
      <p:sp>
        <p:nvSpPr>
          <p:cNvPr id="14" name="item-122"/>
          <p:cNvSpPr txBox="1"/>
          <p:nvPr/>
        </p:nvSpPr>
        <p:spPr>
          <a:xfrm>
            <a:off x="1097280" y="4279392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Submit to God; resist the devil; be sober and watchful.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Jas 4:7; 1 Pet 5:8–9; Eph 6:10–18</a:t>
            </a:r>
            <a:endParaRPr lang="en-US" sz="1400" dirty="0"/>
          </a:p>
        </p:txBody>
      </p:sp>
      <p:sp>
        <p:nvSpPr>
          <p:cNvPr id="15" name="num-123"/>
          <p:cNvSpPr/>
          <p:nvPr/>
        </p:nvSpPr>
        <p:spPr>
          <a:xfrm>
            <a:off x="548640" y="5285232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numtxt-124"/>
          <p:cNvSpPr txBox="1"/>
          <p:nvPr/>
        </p:nvSpPr>
        <p:spPr>
          <a:xfrm>
            <a:off x="548640" y="52852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28</a:t>
            </a:r>
            <a:endParaRPr lang="en-US" sz="1200" dirty="0"/>
          </a:p>
        </p:txBody>
      </p:sp>
      <p:sp>
        <p:nvSpPr>
          <p:cNvPr id="17" name="item-125"/>
          <p:cNvSpPr txBox="1"/>
          <p:nvPr/>
        </p:nvSpPr>
        <p:spPr>
          <a:xfrm>
            <a:off x="1097280" y="5248656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everything, including eating and drinking, to the glory of God.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1 Cor 10:31; Col 3:17</a:t>
            </a:r>
            <a:endParaRPr lang="en-US" sz="1400" dirty="0"/>
          </a:p>
        </p:txBody>
      </p:sp>
      <p:sp>
        <p:nvSpPr>
          <p:cNvPr id="18" name="num-126"/>
          <p:cNvSpPr/>
          <p:nvPr/>
        </p:nvSpPr>
        <p:spPr>
          <a:xfrm>
            <a:off x="6217920" y="1408176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numtxt-127"/>
          <p:cNvSpPr txBox="1"/>
          <p:nvPr/>
        </p:nvSpPr>
        <p:spPr>
          <a:xfrm>
            <a:off x="6217920" y="14081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29</a:t>
            </a:r>
            <a:endParaRPr lang="en-US" sz="1200" dirty="0"/>
          </a:p>
        </p:txBody>
      </p:sp>
      <p:sp>
        <p:nvSpPr>
          <p:cNvPr id="20" name="item-128"/>
          <p:cNvSpPr txBox="1"/>
          <p:nvPr/>
        </p:nvSpPr>
        <p:spPr>
          <a:xfrm>
            <a:off x="6766560" y="1371600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Abstain from blood and from the meat of strangled animals.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Gen 9:4; Lev 17:10–14; Deut 12:16, 23  ·  Acts 15:20, 29; 21:25</a:t>
            </a:r>
            <a:endParaRPr lang="en-US" sz="1400" dirty="0"/>
          </a:p>
        </p:txBody>
      </p:sp>
      <p:sp>
        <p:nvSpPr>
          <p:cNvPr id="21" name="num-129"/>
          <p:cNvSpPr/>
          <p:nvPr/>
        </p:nvSpPr>
        <p:spPr>
          <a:xfrm>
            <a:off x="6217920" y="2377440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numtxt-130"/>
          <p:cNvSpPr txBox="1"/>
          <p:nvPr/>
        </p:nvSpPr>
        <p:spPr>
          <a:xfrm>
            <a:off x="6217920" y="23774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30</a:t>
            </a:r>
            <a:endParaRPr lang="en-US" sz="1200" dirty="0"/>
          </a:p>
        </p:txBody>
      </p:sp>
      <p:sp>
        <p:nvSpPr>
          <p:cNvPr id="23" name="item-131"/>
          <p:cNvSpPr txBox="1"/>
          <p:nvPr/>
        </p:nvSpPr>
        <p:spPr>
          <a:xfrm>
            <a:off x="6766560" y="2340864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Confess Christ before others and be ready to give a reason for your hope.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Matt 10:32–33; 1 Pet 3:15</a:t>
            </a:r>
            <a:endParaRPr lang="en-US" sz="1400" dirty="0"/>
          </a:p>
        </p:txBody>
      </p:sp>
      <p:sp>
        <p:nvSpPr>
          <p:cNvPr id="24" name="num-132"/>
          <p:cNvSpPr/>
          <p:nvPr/>
        </p:nvSpPr>
        <p:spPr>
          <a:xfrm>
            <a:off x="6217920" y="3346704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5" name="numtxt-133"/>
          <p:cNvSpPr txBox="1"/>
          <p:nvPr/>
        </p:nvSpPr>
        <p:spPr>
          <a:xfrm>
            <a:off x="6217920" y="334670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31</a:t>
            </a:r>
            <a:endParaRPr lang="en-US" sz="1200" dirty="0"/>
          </a:p>
        </p:txBody>
      </p:sp>
      <p:sp>
        <p:nvSpPr>
          <p:cNvPr id="26" name="item-134"/>
          <p:cNvSpPr txBox="1"/>
          <p:nvPr/>
        </p:nvSpPr>
        <p:spPr>
          <a:xfrm>
            <a:off x="6766560" y="3310128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Use your spiritual gifts to serve one another.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Rom 12:6–8; 1 Pet 4:10–11</a:t>
            </a:r>
            <a:endParaRPr lang="en-US" sz="1400" dirty="0"/>
          </a:p>
        </p:txBody>
      </p:sp>
      <p:sp>
        <p:nvSpPr>
          <p:cNvPr id="27" name="num-135"/>
          <p:cNvSpPr/>
          <p:nvPr/>
        </p:nvSpPr>
        <p:spPr>
          <a:xfrm>
            <a:off x="6217920" y="4315968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8" name="numtxt-136"/>
          <p:cNvSpPr txBox="1"/>
          <p:nvPr/>
        </p:nvSpPr>
        <p:spPr>
          <a:xfrm>
            <a:off x="6217920" y="43159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32</a:t>
            </a:r>
            <a:endParaRPr lang="en-US" sz="1200" dirty="0"/>
          </a:p>
        </p:txBody>
      </p:sp>
      <p:sp>
        <p:nvSpPr>
          <p:cNvPr id="29" name="item-137"/>
          <p:cNvSpPr txBox="1"/>
          <p:nvPr/>
        </p:nvSpPr>
        <p:spPr>
          <a:xfrm>
            <a:off x="6766560" y="4279392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Respect and submit to faithful church leaders.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Heb 13:7, 17; 1 Thess 5:12–13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III. Family and Authority</a:t>
            </a:r>
            <a:endParaRPr lang="en-US" sz="3400" dirty="0"/>
          </a:p>
        </p:txBody>
      </p:sp>
      <p:sp>
        <p:nvSpPr>
          <p:cNvPr id="3" name="num-138"/>
          <p:cNvSpPr/>
          <p:nvPr/>
        </p:nvSpPr>
        <p:spPr>
          <a:xfrm>
            <a:off x="548640" y="1408176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numtxt-139"/>
          <p:cNvSpPr txBox="1"/>
          <p:nvPr/>
        </p:nvSpPr>
        <p:spPr>
          <a:xfrm>
            <a:off x="548640" y="14081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33</a:t>
            </a:r>
            <a:endParaRPr lang="en-US" sz="1200" dirty="0"/>
          </a:p>
        </p:txBody>
      </p:sp>
      <p:sp>
        <p:nvSpPr>
          <p:cNvPr id="5" name="item-140"/>
          <p:cNvSpPr txBox="1"/>
          <p:nvPr/>
        </p:nvSpPr>
        <p:spPr>
          <a:xfrm>
            <a:off x="1097280" y="1371600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Honour your father and mother.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Exod 20:12; Lev 19:3; Deut 5:16  ·  Matt 15:4; Eph 6:2–3</a:t>
            </a:r>
            <a:endParaRPr lang="en-US" sz="1400" dirty="0"/>
          </a:p>
        </p:txBody>
      </p:sp>
      <p:sp>
        <p:nvSpPr>
          <p:cNvPr id="6" name="num-141"/>
          <p:cNvSpPr/>
          <p:nvPr/>
        </p:nvSpPr>
        <p:spPr>
          <a:xfrm>
            <a:off x="548640" y="2377440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numtxt-142"/>
          <p:cNvSpPr txBox="1"/>
          <p:nvPr/>
        </p:nvSpPr>
        <p:spPr>
          <a:xfrm>
            <a:off x="548640" y="23774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34</a:t>
            </a:r>
            <a:endParaRPr lang="en-US" sz="1200" dirty="0"/>
          </a:p>
        </p:txBody>
      </p:sp>
      <p:sp>
        <p:nvSpPr>
          <p:cNvPr id="8" name="item-143"/>
          <p:cNvSpPr txBox="1"/>
          <p:nvPr/>
        </p:nvSpPr>
        <p:spPr>
          <a:xfrm>
            <a:off x="1097280" y="2340864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Children: obey your parents in the Lord.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Prov 1:8; 6:20  ·  Eph 6:1; Col 3:20</a:t>
            </a:r>
            <a:endParaRPr lang="en-US" sz="1400" dirty="0"/>
          </a:p>
        </p:txBody>
      </p:sp>
      <p:sp>
        <p:nvSpPr>
          <p:cNvPr id="9" name="num-144"/>
          <p:cNvSpPr/>
          <p:nvPr/>
        </p:nvSpPr>
        <p:spPr>
          <a:xfrm>
            <a:off x="548640" y="3346704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numtxt-145"/>
          <p:cNvSpPr txBox="1"/>
          <p:nvPr/>
        </p:nvSpPr>
        <p:spPr>
          <a:xfrm>
            <a:off x="548640" y="334670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35</a:t>
            </a:r>
            <a:endParaRPr lang="en-US" sz="1200" dirty="0"/>
          </a:p>
        </p:txBody>
      </p:sp>
      <p:sp>
        <p:nvSpPr>
          <p:cNvPr id="11" name="item-146"/>
          <p:cNvSpPr txBox="1"/>
          <p:nvPr/>
        </p:nvSpPr>
        <p:spPr>
          <a:xfrm>
            <a:off x="1097280" y="3310128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Parents: do not provoke your children; bring them up in the Lord's instruction.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Deut 6:7; Prov 22:6  ·  Eph 6:4; Col 3:21</a:t>
            </a:r>
            <a:endParaRPr lang="en-US" sz="1400" dirty="0"/>
          </a:p>
        </p:txBody>
      </p:sp>
      <p:sp>
        <p:nvSpPr>
          <p:cNvPr id="12" name="num-147"/>
          <p:cNvSpPr/>
          <p:nvPr/>
        </p:nvSpPr>
        <p:spPr>
          <a:xfrm>
            <a:off x="548640" y="4315968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numtxt-148"/>
          <p:cNvSpPr txBox="1"/>
          <p:nvPr/>
        </p:nvSpPr>
        <p:spPr>
          <a:xfrm>
            <a:off x="548640" y="43159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36</a:t>
            </a:r>
            <a:endParaRPr lang="en-US" sz="1200" dirty="0"/>
          </a:p>
        </p:txBody>
      </p:sp>
      <p:sp>
        <p:nvSpPr>
          <p:cNvPr id="14" name="item-149"/>
          <p:cNvSpPr txBox="1"/>
          <p:nvPr/>
        </p:nvSpPr>
        <p:spPr>
          <a:xfrm>
            <a:off x="1097280" y="4279392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Husbands: love your wives as Christ loved the church; live with them with understanding.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Prov 5:18–19  ·  Eph 5:25–33; Col 3:19; 1 Pet 3:7</a:t>
            </a:r>
            <a:endParaRPr lang="en-US" sz="1400" dirty="0"/>
          </a:p>
        </p:txBody>
      </p:sp>
      <p:sp>
        <p:nvSpPr>
          <p:cNvPr id="15" name="num-150"/>
          <p:cNvSpPr/>
          <p:nvPr/>
        </p:nvSpPr>
        <p:spPr>
          <a:xfrm>
            <a:off x="548640" y="5285232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numtxt-151"/>
          <p:cNvSpPr txBox="1"/>
          <p:nvPr/>
        </p:nvSpPr>
        <p:spPr>
          <a:xfrm>
            <a:off x="548640" y="52852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37</a:t>
            </a:r>
            <a:endParaRPr lang="en-US" sz="1200" dirty="0"/>
          </a:p>
        </p:txBody>
      </p:sp>
      <p:sp>
        <p:nvSpPr>
          <p:cNvPr id="17" name="item-152"/>
          <p:cNvSpPr txBox="1"/>
          <p:nvPr/>
        </p:nvSpPr>
        <p:spPr>
          <a:xfrm>
            <a:off x="1097280" y="5248656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Wives: submit to your husbands as to the Lord.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Eph 5:22–24; Col 3:18; 1 Pet 3:1–6</a:t>
            </a:r>
            <a:endParaRPr lang="en-US" sz="1400" dirty="0"/>
          </a:p>
        </p:txBody>
      </p:sp>
      <p:sp>
        <p:nvSpPr>
          <p:cNvPr id="18" name="num-153"/>
          <p:cNvSpPr/>
          <p:nvPr/>
        </p:nvSpPr>
        <p:spPr>
          <a:xfrm>
            <a:off x="6217920" y="1408176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numtxt-154"/>
          <p:cNvSpPr txBox="1"/>
          <p:nvPr/>
        </p:nvSpPr>
        <p:spPr>
          <a:xfrm>
            <a:off x="6217920" y="14081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38</a:t>
            </a:r>
            <a:endParaRPr lang="en-US" sz="1200" dirty="0"/>
          </a:p>
        </p:txBody>
      </p:sp>
      <p:sp>
        <p:nvSpPr>
          <p:cNvPr id="20" name="item-155"/>
          <p:cNvSpPr txBox="1"/>
          <p:nvPr/>
        </p:nvSpPr>
        <p:spPr>
          <a:xfrm>
            <a:off x="6766560" y="1371600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Provide for your own household and care for widowed relatives.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1 Tim 5:4, 8, 16</a:t>
            </a:r>
            <a:endParaRPr lang="en-US" sz="1400" dirty="0"/>
          </a:p>
        </p:txBody>
      </p:sp>
      <p:sp>
        <p:nvSpPr>
          <p:cNvPr id="21" name="num-156"/>
          <p:cNvSpPr/>
          <p:nvPr/>
        </p:nvSpPr>
        <p:spPr>
          <a:xfrm>
            <a:off x="6217920" y="2377440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numtxt-157"/>
          <p:cNvSpPr txBox="1"/>
          <p:nvPr/>
        </p:nvSpPr>
        <p:spPr>
          <a:xfrm>
            <a:off x="6217920" y="23774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39</a:t>
            </a:r>
            <a:endParaRPr lang="en-US" sz="1200" dirty="0"/>
          </a:p>
        </p:txBody>
      </p:sp>
      <p:sp>
        <p:nvSpPr>
          <p:cNvPr id="23" name="item-158"/>
          <p:cNvSpPr txBox="1"/>
          <p:nvPr/>
        </p:nvSpPr>
        <p:spPr>
          <a:xfrm>
            <a:off x="6766560" y="2340864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Rise before the aged and honour the elderly.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Lev 19:32  ·  1 Tim 5:1–2</a:t>
            </a:r>
            <a:endParaRPr lang="en-US" sz="1400" dirty="0"/>
          </a:p>
        </p:txBody>
      </p:sp>
      <p:sp>
        <p:nvSpPr>
          <p:cNvPr id="24" name="num-159"/>
          <p:cNvSpPr/>
          <p:nvPr/>
        </p:nvSpPr>
        <p:spPr>
          <a:xfrm>
            <a:off x="6217920" y="3346704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5" name="numtxt-160"/>
          <p:cNvSpPr txBox="1"/>
          <p:nvPr/>
        </p:nvSpPr>
        <p:spPr>
          <a:xfrm>
            <a:off x="6217920" y="334670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40</a:t>
            </a:r>
            <a:endParaRPr lang="en-US" sz="1200" dirty="0"/>
          </a:p>
        </p:txBody>
      </p:sp>
      <p:sp>
        <p:nvSpPr>
          <p:cNvPr id="26" name="item-161"/>
          <p:cNvSpPr txBox="1"/>
          <p:nvPr/>
        </p:nvSpPr>
        <p:spPr>
          <a:xfrm>
            <a:off x="6766560" y="3310128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Submit to governing authorities; pay taxes and honour; pray for rulers.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Jer 29:7  ·  Rom 13:1–7; 1 Pet 2:13–17; 1 Tim 2:1–2; Titus 3:1</a:t>
            </a:r>
            <a:endParaRPr lang="en-US" sz="1400" dirty="0"/>
          </a:p>
        </p:txBody>
      </p:sp>
      <p:sp>
        <p:nvSpPr>
          <p:cNvPr id="27" name="num-162"/>
          <p:cNvSpPr/>
          <p:nvPr/>
        </p:nvSpPr>
        <p:spPr>
          <a:xfrm>
            <a:off x="6217920" y="4315968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8" name="numtxt-163"/>
          <p:cNvSpPr txBox="1"/>
          <p:nvPr/>
        </p:nvSpPr>
        <p:spPr>
          <a:xfrm>
            <a:off x="6217920" y="43159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41</a:t>
            </a:r>
            <a:endParaRPr lang="en-US" sz="1200" dirty="0"/>
          </a:p>
        </p:txBody>
      </p:sp>
      <p:sp>
        <p:nvSpPr>
          <p:cNvPr id="29" name="item-164"/>
          <p:cNvSpPr txBox="1"/>
          <p:nvPr/>
        </p:nvSpPr>
        <p:spPr>
          <a:xfrm>
            <a:off x="6766560" y="4279392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Workers: serve employers sincerely, as serving the Lord.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Eph 6:5–8; Col 3:22–24; 1 Pet 2:18</a:t>
            </a:r>
            <a:endParaRPr lang="en-US" sz="1400" dirty="0"/>
          </a:p>
        </p:txBody>
      </p:sp>
      <p:sp>
        <p:nvSpPr>
          <p:cNvPr id="30" name="num-165"/>
          <p:cNvSpPr/>
          <p:nvPr/>
        </p:nvSpPr>
        <p:spPr>
          <a:xfrm>
            <a:off x="6217920" y="5285232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1" name="numtxt-166"/>
          <p:cNvSpPr txBox="1"/>
          <p:nvPr/>
        </p:nvSpPr>
        <p:spPr>
          <a:xfrm>
            <a:off x="6217920" y="52852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42</a:t>
            </a:r>
            <a:endParaRPr lang="en-US" sz="1200" dirty="0"/>
          </a:p>
        </p:txBody>
      </p:sp>
      <p:sp>
        <p:nvSpPr>
          <p:cNvPr id="32" name="item-167"/>
          <p:cNvSpPr txBox="1"/>
          <p:nvPr/>
        </p:nvSpPr>
        <p:spPr>
          <a:xfrm>
            <a:off x="6766560" y="5248656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Employers: treat workers justly and without threats.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Lev 25:43; Deut 24:14  ·  Eph 6:9; Col 4:1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IV. Life, Anger and the Neighbour (1/2)</a:t>
            </a:r>
            <a:endParaRPr lang="en-US" sz="3400" dirty="0"/>
          </a:p>
        </p:txBody>
      </p:sp>
      <p:sp>
        <p:nvSpPr>
          <p:cNvPr id="3" name="num-168"/>
          <p:cNvSpPr/>
          <p:nvPr/>
        </p:nvSpPr>
        <p:spPr>
          <a:xfrm>
            <a:off x="548640" y="1408176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numtxt-169"/>
          <p:cNvSpPr txBox="1"/>
          <p:nvPr/>
        </p:nvSpPr>
        <p:spPr>
          <a:xfrm>
            <a:off x="548640" y="14081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43</a:t>
            </a:r>
            <a:endParaRPr lang="en-US" sz="1200" dirty="0"/>
          </a:p>
        </p:txBody>
      </p:sp>
      <p:sp>
        <p:nvSpPr>
          <p:cNvPr id="5" name="item-170"/>
          <p:cNvSpPr txBox="1"/>
          <p:nvPr/>
        </p:nvSpPr>
        <p:spPr>
          <a:xfrm>
            <a:off x="1097280" y="1371600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murder; do not harbour murderous anger or contempt.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Exod 20:13; Deut 5:17  ·  Matt 5:21–22; 1 John 3:15</a:t>
            </a:r>
            <a:endParaRPr lang="en-US" sz="1400" dirty="0"/>
          </a:p>
        </p:txBody>
      </p:sp>
      <p:sp>
        <p:nvSpPr>
          <p:cNvPr id="6" name="num-171"/>
          <p:cNvSpPr/>
          <p:nvPr/>
        </p:nvSpPr>
        <p:spPr>
          <a:xfrm>
            <a:off x="548640" y="2377440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numtxt-172"/>
          <p:cNvSpPr txBox="1"/>
          <p:nvPr/>
        </p:nvSpPr>
        <p:spPr>
          <a:xfrm>
            <a:off x="548640" y="23774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44</a:t>
            </a:r>
            <a:endParaRPr lang="en-US" sz="1200" dirty="0"/>
          </a:p>
        </p:txBody>
      </p:sp>
      <p:sp>
        <p:nvSpPr>
          <p:cNvPr id="8" name="item-173"/>
          <p:cNvSpPr txBox="1"/>
          <p:nvPr/>
        </p:nvSpPr>
        <p:spPr>
          <a:xfrm>
            <a:off x="1097280" y="2340864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hate your brother in your heart; rebuke him frankly.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Lev 19:17  ·  Matt 18:15; Luke 17:3; Gal 6:1</a:t>
            </a:r>
            <a:endParaRPr lang="en-US" sz="1400" dirty="0"/>
          </a:p>
        </p:txBody>
      </p:sp>
      <p:sp>
        <p:nvSpPr>
          <p:cNvPr id="9" name="num-174"/>
          <p:cNvSpPr/>
          <p:nvPr/>
        </p:nvSpPr>
        <p:spPr>
          <a:xfrm>
            <a:off x="548640" y="3346704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numtxt-175"/>
          <p:cNvSpPr txBox="1"/>
          <p:nvPr/>
        </p:nvSpPr>
        <p:spPr>
          <a:xfrm>
            <a:off x="548640" y="334670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45</a:t>
            </a:r>
            <a:endParaRPr lang="en-US" sz="1200" dirty="0"/>
          </a:p>
        </p:txBody>
      </p:sp>
      <p:sp>
        <p:nvSpPr>
          <p:cNvPr id="11" name="item-176"/>
          <p:cNvSpPr txBox="1"/>
          <p:nvPr/>
        </p:nvSpPr>
        <p:spPr>
          <a:xfrm>
            <a:off x="1097280" y="3310128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take revenge or bear a grudge.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Lev 19:18; Prov 20:22; 24:29  ·  Rom 12:17–19; 1 Pet 3:9</a:t>
            </a:r>
            <a:endParaRPr lang="en-US" sz="1400" dirty="0"/>
          </a:p>
        </p:txBody>
      </p:sp>
      <p:sp>
        <p:nvSpPr>
          <p:cNvPr id="12" name="num-177"/>
          <p:cNvSpPr/>
          <p:nvPr/>
        </p:nvSpPr>
        <p:spPr>
          <a:xfrm>
            <a:off x="548640" y="4315968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numtxt-178"/>
          <p:cNvSpPr txBox="1"/>
          <p:nvPr/>
        </p:nvSpPr>
        <p:spPr>
          <a:xfrm>
            <a:off x="548640" y="43159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46</a:t>
            </a:r>
            <a:endParaRPr lang="en-US" sz="1200" dirty="0"/>
          </a:p>
        </p:txBody>
      </p:sp>
      <p:sp>
        <p:nvSpPr>
          <p:cNvPr id="14" name="item-179"/>
          <p:cNvSpPr txBox="1"/>
          <p:nvPr/>
        </p:nvSpPr>
        <p:spPr>
          <a:xfrm>
            <a:off x="1097280" y="4279392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retaliate; turn the other cheek; go the second mile.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Matt 5:38–42</a:t>
            </a:r>
            <a:endParaRPr lang="en-US" sz="1400" dirty="0"/>
          </a:p>
        </p:txBody>
      </p:sp>
      <p:sp>
        <p:nvSpPr>
          <p:cNvPr id="15" name="num-180"/>
          <p:cNvSpPr/>
          <p:nvPr/>
        </p:nvSpPr>
        <p:spPr>
          <a:xfrm>
            <a:off x="6217920" y="1408176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numtxt-181"/>
          <p:cNvSpPr txBox="1"/>
          <p:nvPr/>
        </p:nvSpPr>
        <p:spPr>
          <a:xfrm>
            <a:off x="6217920" y="14081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47</a:t>
            </a:r>
            <a:endParaRPr lang="en-US" sz="1200" dirty="0"/>
          </a:p>
        </p:txBody>
      </p:sp>
      <p:sp>
        <p:nvSpPr>
          <p:cNvPr id="17" name="item-182"/>
          <p:cNvSpPr txBox="1"/>
          <p:nvPr/>
        </p:nvSpPr>
        <p:spPr>
          <a:xfrm>
            <a:off x="6766560" y="1371600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Love your enemies; do good to them; pray for persecutors.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Exod 23:4–5; Prov 25:21–22  ·  Matt 5:44; Luke 6:27–28; Rom 12:20</a:t>
            </a:r>
            <a:endParaRPr lang="en-US" sz="1400" dirty="0"/>
          </a:p>
        </p:txBody>
      </p:sp>
      <p:sp>
        <p:nvSpPr>
          <p:cNvPr id="18" name="num-183"/>
          <p:cNvSpPr/>
          <p:nvPr/>
        </p:nvSpPr>
        <p:spPr>
          <a:xfrm>
            <a:off x="6217920" y="2377440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numtxt-184"/>
          <p:cNvSpPr txBox="1"/>
          <p:nvPr/>
        </p:nvSpPr>
        <p:spPr>
          <a:xfrm>
            <a:off x="6217920" y="23774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48</a:t>
            </a:r>
            <a:endParaRPr lang="en-US" sz="1200" dirty="0"/>
          </a:p>
        </p:txBody>
      </p:sp>
      <p:sp>
        <p:nvSpPr>
          <p:cNvPr id="20" name="item-185"/>
          <p:cNvSpPr txBox="1"/>
          <p:nvPr/>
        </p:nvSpPr>
        <p:spPr>
          <a:xfrm>
            <a:off x="6766560" y="2340864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stand idly by when your neighbour's life is in danger.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Lev 19:16b; Prov 24:11–12  ·  Luke 10:30–37</a:t>
            </a:r>
            <a:endParaRPr lang="en-US" sz="1400" dirty="0"/>
          </a:p>
        </p:txBody>
      </p:sp>
      <p:sp>
        <p:nvSpPr>
          <p:cNvPr id="21" name="num-186"/>
          <p:cNvSpPr/>
          <p:nvPr/>
        </p:nvSpPr>
        <p:spPr>
          <a:xfrm>
            <a:off x="6217920" y="3346704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numtxt-187"/>
          <p:cNvSpPr txBox="1"/>
          <p:nvPr/>
        </p:nvSpPr>
        <p:spPr>
          <a:xfrm>
            <a:off x="6217920" y="334670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49</a:t>
            </a:r>
            <a:endParaRPr lang="en-US" sz="1200" dirty="0"/>
          </a:p>
        </p:txBody>
      </p:sp>
      <p:sp>
        <p:nvSpPr>
          <p:cNvPr id="23" name="item-188"/>
          <p:cNvSpPr txBox="1"/>
          <p:nvPr/>
        </p:nvSpPr>
        <p:spPr>
          <a:xfrm>
            <a:off x="6766560" y="3310128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Take reasonable care that your property does not endanger others.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Deut 22:8; Exod 21:33–34</a:t>
            </a:r>
            <a:endParaRPr lang="en-US" sz="1400" dirty="0"/>
          </a:p>
        </p:txBody>
      </p:sp>
      <p:sp>
        <p:nvSpPr>
          <p:cNvPr id="24" name="num-189"/>
          <p:cNvSpPr/>
          <p:nvPr/>
        </p:nvSpPr>
        <p:spPr>
          <a:xfrm>
            <a:off x="6217920" y="4315968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5" name="numtxt-190"/>
          <p:cNvSpPr txBox="1"/>
          <p:nvPr/>
        </p:nvSpPr>
        <p:spPr>
          <a:xfrm>
            <a:off x="6217920" y="43159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50</a:t>
            </a:r>
            <a:endParaRPr lang="en-US" sz="1200" dirty="0"/>
          </a:p>
        </p:txBody>
      </p:sp>
      <p:sp>
        <p:nvSpPr>
          <p:cNvPr id="26" name="item-191"/>
          <p:cNvSpPr txBox="1"/>
          <p:nvPr/>
        </p:nvSpPr>
        <p:spPr>
          <a:xfrm>
            <a:off x="6766560" y="4279392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curse the deaf or put a stumbling block before the blind.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Lev 19:14; Deut 27:18  ·  Rom 14:13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IV. Life, Anger and the Neighbour (2/2)</a:t>
            </a:r>
            <a:endParaRPr lang="en-US" sz="3400" dirty="0"/>
          </a:p>
        </p:txBody>
      </p:sp>
      <p:sp>
        <p:nvSpPr>
          <p:cNvPr id="3" name="num-192"/>
          <p:cNvSpPr/>
          <p:nvPr/>
        </p:nvSpPr>
        <p:spPr>
          <a:xfrm>
            <a:off x="548640" y="1408176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numtxt-193"/>
          <p:cNvSpPr txBox="1"/>
          <p:nvPr/>
        </p:nvSpPr>
        <p:spPr>
          <a:xfrm>
            <a:off x="548640" y="14081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51</a:t>
            </a:r>
            <a:endParaRPr lang="en-US" sz="1200" dirty="0"/>
          </a:p>
        </p:txBody>
      </p:sp>
      <p:sp>
        <p:nvSpPr>
          <p:cNvPr id="5" name="item-194"/>
          <p:cNvSpPr txBox="1"/>
          <p:nvPr/>
        </p:nvSpPr>
        <p:spPr>
          <a:xfrm>
            <a:off x="1097280" y="1371600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cause a weaker brother or sister to stumble.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Rom 14:13–21; 1 Cor 8:9–13</a:t>
            </a:r>
            <a:endParaRPr lang="en-US" sz="1400" dirty="0"/>
          </a:p>
        </p:txBody>
      </p:sp>
      <p:sp>
        <p:nvSpPr>
          <p:cNvPr id="6" name="num-195"/>
          <p:cNvSpPr/>
          <p:nvPr/>
        </p:nvSpPr>
        <p:spPr>
          <a:xfrm>
            <a:off x="548640" y="2377440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numtxt-196"/>
          <p:cNvSpPr txBox="1"/>
          <p:nvPr/>
        </p:nvSpPr>
        <p:spPr>
          <a:xfrm>
            <a:off x="548640" y="23774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52</a:t>
            </a:r>
            <a:endParaRPr lang="en-US" sz="1200" dirty="0"/>
          </a:p>
        </p:txBody>
      </p:sp>
      <p:sp>
        <p:nvSpPr>
          <p:cNvPr id="8" name="item-197"/>
          <p:cNvSpPr txBox="1"/>
          <p:nvPr/>
        </p:nvSpPr>
        <p:spPr>
          <a:xfrm>
            <a:off x="1097280" y="2340864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Forgive as the Lord forgave you.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Matt 6:14–15; 18:21–35; Col 3:13; Eph 4:32</a:t>
            </a:r>
            <a:endParaRPr lang="en-US" sz="1400" dirty="0"/>
          </a:p>
        </p:txBody>
      </p:sp>
      <p:sp>
        <p:nvSpPr>
          <p:cNvPr id="9" name="num-198"/>
          <p:cNvSpPr/>
          <p:nvPr/>
        </p:nvSpPr>
        <p:spPr>
          <a:xfrm>
            <a:off x="548640" y="3346704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numtxt-199"/>
          <p:cNvSpPr txBox="1"/>
          <p:nvPr/>
        </p:nvSpPr>
        <p:spPr>
          <a:xfrm>
            <a:off x="548640" y="334670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53</a:t>
            </a:r>
            <a:endParaRPr lang="en-US" sz="1200" dirty="0"/>
          </a:p>
        </p:txBody>
      </p:sp>
      <p:sp>
        <p:nvSpPr>
          <p:cNvPr id="11" name="item-200"/>
          <p:cNvSpPr txBox="1"/>
          <p:nvPr/>
        </p:nvSpPr>
        <p:spPr>
          <a:xfrm>
            <a:off x="1097280" y="3310128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judge hypocritically; first remove the log from your own eye.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Matt 7:1–5; Rom 14:10</a:t>
            </a:r>
            <a:endParaRPr lang="en-US" sz="1400" dirty="0"/>
          </a:p>
        </p:txBody>
      </p:sp>
      <p:sp>
        <p:nvSpPr>
          <p:cNvPr id="12" name="num-201"/>
          <p:cNvSpPr/>
          <p:nvPr/>
        </p:nvSpPr>
        <p:spPr>
          <a:xfrm>
            <a:off x="548640" y="4315968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numtxt-202"/>
          <p:cNvSpPr txBox="1"/>
          <p:nvPr/>
        </p:nvSpPr>
        <p:spPr>
          <a:xfrm>
            <a:off x="548640" y="43159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54</a:t>
            </a:r>
            <a:endParaRPr lang="en-US" sz="1200" dirty="0"/>
          </a:p>
        </p:txBody>
      </p:sp>
      <p:sp>
        <p:nvSpPr>
          <p:cNvPr id="14" name="item-203"/>
          <p:cNvSpPr txBox="1"/>
          <p:nvPr/>
        </p:nvSpPr>
        <p:spPr>
          <a:xfrm>
            <a:off x="1097280" y="4279392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Live at peace with all, as far as it depends on you; overcome evil with good.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Ps 34:14  ·  Rom 12:18, 21; Heb 12:14</a:t>
            </a:r>
            <a:endParaRPr lang="en-US" sz="1400" dirty="0"/>
          </a:p>
        </p:txBody>
      </p:sp>
      <p:sp>
        <p:nvSpPr>
          <p:cNvPr id="15" name="num-204"/>
          <p:cNvSpPr/>
          <p:nvPr/>
        </p:nvSpPr>
        <p:spPr>
          <a:xfrm>
            <a:off x="6217920" y="1408176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numtxt-205"/>
          <p:cNvSpPr txBox="1"/>
          <p:nvPr/>
        </p:nvSpPr>
        <p:spPr>
          <a:xfrm>
            <a:off x="6217920" y="14081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55</a:t>
            </a:r>
            <a:endParaRPr lang="en-US" sz="1200" dirty="0"/>
          </a:p>
        </p:txBody>
      </p:sp>
      <p:sp>
        <p:nvSpPr>
          <p:cNvPr id="17" name="item-206"/>
          <p:cNvSpPr txBox="1"/>
          <p:nvPr/>
        </p:nvSpPr>
        <p:spPr>
          <a:xfrm>
            <a:off x="6766560" y="1371600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Bear one another's burdens; restore the fallen gently.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Gal 6:1–2</a:t>
            </a:r>
            <a:endParaRPr lang="en-US" sz="1400" dirty="0"/>
          </a:p>
        </p:txBody>
      </p:sp>
      <p:sp>
        <p:nvSpPr>
          <p:cNvPr id="18" name="num-207"/>
          <p:cNvSpPr/>
          <p:nvPr/>
        </p:nvSpPr>
        <p:spPr>
          <a:xfrm>
            <a:off x="6217920" y="2377440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numtxt-208"/>
          <p:cNvSpPr txBox="1"/>
          <p:nvPr/>
        </p:nvSpPr>
        <p:spPr>
          <a:xfrm>
            <a:off x="6217920" y="23774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56</a:t>
            </a:r>
            <a:endParaRPr lang="en-US" sz="1200" dirty="0"/>
          </a:p>
        </p:txBody>
      </p:sp>
      <p:sp>
        <p:nvSpPr>
          <p:cNvPr id="20" name="item-209"/>
          <p:cNvSpPr txBox="1"/>
          <p:nvPr/>
        </p:nvSpPr>
        <p:spPr>
          <a:xfrm>
            <a:off x="6766560" y="2340864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Practise hospitality; welcome strangers.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Lev 19:33–34; Deut 10:19  ·  Rom 12:13; Heb 13:2; 1 Pet 4:9</a:t>
            </a:r>
            <a:endParaRPr lang="en-US" sz="1400" dirty="0"/>
          </a:p>
        </p:txBody>
      </p:sp>
      <p:sp>
        <p:nvSpPr>
          <p:cNvPr id="21" name="num-210"/>
          <p:cNvSpPr/>
          <p:nvPr/>
        </p:nvSpPr>
        <p:spPr>
          <a:xfrm>
            <a:off x="6217920" y="3346704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numtxt-211"/>
          <p:cNvSpPr txBox="1"/>
          <p:nvPr/>
        </p:nvSpPr>
        <p:spPr>
          <a:xfrm>
            <a:off x="6217920" y="334670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57</a:t>
            </a:r>
            <a:endParaRPr lang="en-US" sz="1200" dirty="0"/>
          </a:p>
        </p:txBody>
      </p:sp>
      <p:sp>
        <p:nvSpPr>
          <p:cNvPr id="23" name="item-212"/>
          <p:cNvSpPr txBox="1"/>
          <p:nvPr/>
        </p:nvSpPr>
        <p:spPr>
          <a:xfrm>
            <a:off x="6766560" y="3310128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Visit the sick and remember those in prison.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Matt 25:35–40; Heb 13:3; Jas 1:27</a:t>
            </a:r>
            <a:endParaRPr lang="en-US" sz="1400" dirty="0"/>
          </a:p>
        </p:txBody>
      </p:sp>
      <p:sp>
        <p:nvSpPr>
          <p:cNvPr id="24" name="num-213"/>
          <p:cNvSpPr/>
          <p:nvPr/>
        </p:nvSpPr>
        <p:spPr>
          <a:xfrm>
            <a:off x="6217920" y="4315968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5" name="numtxt-214"/>
          <p:cNvSpPr txBox="1"/>
          <p:nvPr/>
        </p:nvSpPr>
        <p:spPr>
          <a:xfrm>
            <a:off x="6217920" y="43159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58</a:t>
            </a:r>
            <a:endParaRPr lang="en-US" sz="1200" dirty="0"/>
          </a:p>
        </p:txBody>
      </p:sp>
      <p:sp>
        <p:nvSpPr>
          <p:cNvPr id="26" name="item-215"/>
          <p:cNvSpPr txBox="1"/>
          <p:nvPr/>
        </p:nvSpPr>
        <p:spPr>
          <a:xfrm>
            <a:off x="6766560" y="4279392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Be kind to animals in your care.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Deut 22:4, 6–7; 25:4; Prov 12:10  ·  1 Cor 9:9 (applied); Luke 14:5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V. Sexuality and Marriage</a:t>
            </a:r>
            <a:endParaRPr lang="en-US" sz="3400" dirty="0"/>
          </a:p>
        </p:txBody>
      </p:sp>
      <p:sp>
        <p:nvSpPr>
          <p:cNvPr id="3" name="num-216"/>
          <p:cNvSpPr/>
          <p:nvPr/>
        </p:nvSpPr>
        <p:spPr>
          <a:xfrm>
            <a:off x="548640" y="1408176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numtxt-217"/>
          <p:cNvSpPr txBox="1"/>
          <p:nvPr/>
        </p:nvSpPr>
        <p:spPr>
          <a:xfrm>
            <a:off x="548640" y="14081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59</a:t>
            </a:r>
            <a:endParaRPr lang="en-US" sz="1200" dirty="0"/>
          </a:p>
        </p:txBody>
      </p:sp>
      <p:sp>
        <p:nvSpPr>
          <p:cNvPr id="5" name="item-218"/>
          <p:cNvSpPr txBox="1"/>
          <p:nvPr/>
        </p:nvSpPr>
        <p:spPr>
          <a:xfrm>
            <a:off x="1097280" y="1371600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commit adultery, in act or in the lustful look.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Exod 20:14; Deut 5:18  ·  Matt 5:27–28; Rom 13:9</a:t>
            </a:r>
            <a:endParaRPr lang="en-US" sz="1400" dirty="0"/>
          </a:p>
        </p:txBody>
      </p:sp>
      <p:sp>
        <p:nvSpPr>
          <p:cNvPr id="6" name="num-219"/>
          <p:cNvSpPr/>
          <p:nvPr/>
        </p:nvSpPr>
        <p:spPr>
          <a:xfrm>
            <a:off x="548640" y="2377440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numtxt-220"/>
          <p:cNvSpPr txBox="1"/>
          <p:nvPr/>
        </p:nvSpPr>
        <p:spPr>
          <a:xfrm>
            <a:off x="548640" y="23774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60</a:t>
            </a:r>
            <a:endParaRPr lang="en-US" sz="1200" dirty="0"/>
          </a:p>
        </p:txBody>
      </p:sp>
      <p:sp>
        <p:nvSpPr>
          <p:cNvPr id="8" name="item-221"/>
          <p:cNvSpPr txBox="1"/>
          <p:nvPr/>
        </p:nvSpPr>
        <p:spPr>
          <a:xfrm>
            <a:off x="1097280" y="2340864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Flee sexual immorality; control your own body in holiness.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Prov 5–7  ·  1 Cor 6:18–20; 1 Thess 4:3–8; Eph 5:3</a:t>
            </a:r>
            <a:endParaRPr lang="en-US" sz="1400" dirty="0"/>
          </a:p>
        </p:txBody>
      </p:sp>
      <p:sp>
        <p:nvSpPr>
          <p:cNvPr id="9" name="num-222"/>
          <p:cNvSpPr/>
          <p:nvPr/>
        </p:nvSpPr>
        <p:spPr>
          <a:xfrm>
            <a:off x="548640" y="3346704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numtxt-223"/>
          <p:cNvSpPr txBox="1"/>
          <p:nvPr/>
        </p:nvSpPr>
        <p:spPr>
          <a:xfrm>
            <a:off x="548640" y="334670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61</a:t>
            </a:r>
            <a:endParaRPr lang="en-US" sz="1200" dirty="0"/>
          </a:p>
        </p:txBody>
      </p:sp>
      <p:sp>
        <p:nvSpPr>
          <p:cNvPr id="11" name="item-224"/>
          <p:cNvSpPr txBox="1"/>
          <p:nvPr/>
        </p:nvSpPr>
        <p:spPr>
          <a:xfrm>
            <a:off x="1097280" y="3310128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commit incest.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Lev 18:6–18  ·  1 Cor 5:1</a:t>
            </a:r>
            <a:endParaRPr lang="en-US" sz="1400" dirty="0"/>
          </a:p>
        </p:txBody>
      </p:sp>
      <p:sp>
        <p:nvSpPr>
          <p:cNvPr id="12" name="num-225"/>
          <p:cNvSpPr/>
          <p:nvPr/>
        </p:nvSpPr>
        <p:spPr>
          <a:xfrm>
            <a:off x="548640" y="4315968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numtxt-226"/>
          <p:cNvSpPr txBox="1"/>
          <p:nvPr/>
        </p:nvSpPr>
        <p:spPr>
          <a:xfrm>
            <a:off x="548640" y="43159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62</a:t>
            </a:r>
            <a:endParaRPr lang="en-US" sz="1200" dirty="0"/>
          </a:p>
        </p:txBody>
      </p:sp>
      <p:sp>
        <p:nvSpPr>
          <p:cNvPr id="14" name="item-227"/>
          <p:cNvSpPr txBox="1"/>
          <p:nvPr/>
        </p:nvSpPr>
        <p:spPr>
          <a:xfrm>
            <a:off x="1097280" y="4279392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engage in same-sex intercourse.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Lev 18:22  ·  Rom 1:26–27; 1 Cor 6:9–10; 1 Tim 1:10</a:t>
            </a:r>
            <a:endParaRPr lang="en-US" sz="1400" dirty="0"/>
          </a:p>
        </p:txBody>
      </p:sp>
      <p:sp>
        <p:nvSpPr>
          <p:cNvPr id="15" name="num-228"/>
          <p:cNvSpPr/>
          <p:nvPr/>
        </p:nvSpPr>
        <p:spPr>
          <a:xfrm>
            <a:off x="548640" y="5285232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numtxt-229"/>
          <p:cNvSpPr txBox="1"/>
          <p:nvPr/>
        </p:nvSpPr>
        <p:spPr>
          <a:xfrm>
            <a:off x="548640" y="52852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63</a:t>
            </a:r>
            <a:endParaRPr lang="en-US" sz="1200" dirty="0"/>
          </a:p>
        </p:txBody>
      </p:sp>
      <p:sp>
        <p:nvSpPr>
          <p:cNvPr id="17" name="item-230"/>
          <p:cNvSpPr txBox="1"/>
          <p:nvPr/>
        </p:nvSpPr>
        <p:spPr>
          <a:xfrm>
            <a:off x="1097280" y="5248656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engage in bestiality.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Lev 18:23; Exod 22:19</a:t>
            </a:r>
            <a:endParaRPr lang="en-US" sz="1400" dirty="0"/>
          </a:p>
        </p:txBody>
      </p:sp>
      <p:sp>
        <p:nvSpPr>
          <p:cNvPr id="18" name="num-231"/>
          <p:cNvSpPr/>
          <p:nvPr/>
        </p:nvSpPr>
        <p:spPr>
          <a:xfrm>
            <a:off x="6217920" y="1408176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numtxt-232"/>
          <p:cNvSpPr txBox="1"/>
          <p:nvPr/>
        </p:nvSpPr>
        <p:spPr>
          <a:xfrm>
            <a:off x="6217920" y="14081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64</a:t>
            </a:r>
            <a:endParaRPr lang="en-US" sz="1200" dirty="0"/>
          </a:p>
        </p:txBody>
      </p:sp>
      <p:sp>
        <p:nvSpPr>
          <p:cNvPr id="20" name="item-233"/>
          <p:cNvSpPr txBox="1"/>
          <p:nvPr/>
        </p:nvSpPr>
        <p:spPr>
          <a:xfrm>
            <a:off x="6766560" y="1371600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Honour marriage and keep the marriage bed pure.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Gen 2:24; Mal 2:14–15  ·  Heb 13:4; Matt 19:4–6</a:t>
            </a:r>
            <a:endParaRPr lang="en-US" sz="1400" dirty="0"/>
          </a:p>
        </p:txBody>
      </p:sp>
      <p:sp>
        <p:nvSpPr>
          <p:cNvPr id="21" name="num-234"/>
          <p:cNvSpPr/>
          <p:nvPr/>
        </p:nvSpPr>
        <p:spPr>
          <a:xfrm>
            <a:off x="6217920" y="2377440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numtxt-235"/>
          <p:cNvSpPr txBox="1"/>
          <p:nvPr/>
        </p:nvSpPr>
        <p:spPr>
          <a:xfrm>
            <a:off x="6217920" y="23774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65</a:t>
            </a:r>
            <a:endParaRPr lang="en-US" sz="1200" dirty="0"/>
          </a:p>
        </p:txBody>
      </p:sp>
      <p:sp>
        <p:nvSpPr>
          <p:cNvPr id="23" name="item-236"/>
          <p:cNvSpPr txBox="1"/>
          <p:nvPr/>
        </p:nvSpPr>
        <p:spPr>
          <a:xfrm>
            <a:off x="6766560" y="2340864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divorce (save on the grounds Scripture permits); do not break faith with your spouse.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Mal 2:13–16  ·  Matt 19:3–9; Mark 10:2–12; 1 Cor 7:10–15</a:t>
            </a:r>
            <a:endParaRPr lang="en-US" sz="1400" dirty="0"/>
          </a:p>
        </p:txBody>
      </p:sp>
      <p:sp>
        <p:nvSpPr>
          <p:cNvPr id="24" name="num-237"/>
          <p:cNvSpPr/>
          <p:nvPr/>
        </p:nvSpPr>
        <p:spPr>
          <a:xfrm>
            <a:off x="6217920" y="3346704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5" name="numtxt-238"/>
          <p:cNvSpPr txBox="1"/>
          <p:nvPr/>
        </p:nvSpPr>
        <p:spPr>
          <a:xfrm>
            <a:off x="6217920" y="334670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66</a:t>
            </a:r>
            <a:endParaRPr lang="en-US" sz="1200" dirty="0"/>
          </a:p>
        </p:txBody>
      </p:sp>
      <p:sp>
        <p:nvSpPr>
          <p:cNvPr id="26" name="item-239"/>
          <p:cNvSpPr txBox="1"/>
          <p:nvPr/>
        </p:nvSpPr>
        <p:spPr>
          <a:xfrm>
            <a:off x="6766560" y="3310128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deprive one another sexually within marriage.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Exod 21:10 (principle)  ·  1 Cor 7:3–5</a:t>
            </a:r>
            <a:endParaRPr lang="en-US" sz="1400" dirty="0"/>
          </a:p>
        </p:txBody>
      </p:sp>
      <p:sp>
        <p:nvSpPr>
          <p:cNvPr id="27" name="num-240"/>
          <p:cNvSpPr/>
          <p:nvPr/>
        </p:nvSpPr>
        <p:spPr>
          <a:xfrm>
            <a:off x="6217920" y="4315968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8" name="numtxt-241"/>
          <p:cNvSpPr txBox="1"/>
          <p:nvPr/>
        </p:nvSpPr>
        <p:spPr>
          <a:xfrm>
            <a:off x="6217920" y="43159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67</a:t>
            </a:r>
            <a:endParaRPr lang="en-US" sz="1200" dirty="0"/>
          </a:p>
        </p:txBody>
      </p:sp>
      <p:sp>
        <p:nvSpPr>
          <p:cNvPr id="29" name="item-242"/>
          <p:cNvSpPr txBox="1"/>
          <p:nvPr/>
        </p:nvSpPr>
        <p:spPr>
          <a:xfrm>
            <a:off x="6766560" y="4279392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Marry only in the Lord; do not be unequally yoked.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Deut 7:3–4 (principle)  ·  1 Cor 7:39; 2 Cor 6:14</a:t>
            </a:r>
            <a:endParaRPr lang="en-US" sz="1400" dirty="0"/>
          </a:p>
        </p:txBody>
      </p:sp>
      <p:sp>
        <p:nvSpPr>
          <p:cNvPr id="30" name="num-243"/>
          <p:cNvSpPr/>
          <p:nvPr/>
        </p:nvSpPr>
        <p:spPr>
          <a:xfrm>
            <a:off x="6217920" y="5285232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1" name="numtxt-244"/>
          <p:cNvSpPr txBox="1"/>
          <p:nvPr/>
        </p:nvSpPr>
        <p:spPr>
          <a:xfrm>
            <a:off x="6217920" y="52852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68</a:t>
            </a:r>
            <a:endParaRPr lang="en-US" sz="1200" dirty="0"/>
          </a:p>
        </p:txBody>
      </p:sp>
      <p:sp>
        <p:nvSpPr>
          <p:cNvPr id="32" name="item-245"/>
          <p:cNvSpPr txBox="1"/>
          <p:nvPr/>
        </p:nvSpPr>
        <p:spPr>
          <a:xfrm>
            <a:off x="6766560" y="5248656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cross-dress to blur sexual identity.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Deut 22:5  ·  1 Cor 11:14–15 (debated)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VI. Property, Work and Economic Justice (1/2)</a:t>
            </a:r>
            <a:endParaRPr lang="en-US" sz="3400" dirty="0"/>
          </a:p>
        </p:txBody>
      </p:sp>
      <p:sp>
        <p:nvSpPr>
          <p:cNvPr id="3" name="num-246"/>
          <p:cNvSpPr/>
          <p:nvPr/>
        </p:nvSpPr>
        <p:spPr>
          <a:xfrm>
            <a:off x="548640" y="1408176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numtxt-247"/>
          <p:cNvSpPr txBox="1"/>
          <p:nvPr/>
        </p:nvSpPr>
        <p:spPr>
          <a:xfrm>
            <a:off x="548640" y="14081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69</a:t>
            </a:r>
            <a:endParaRPr lang="en-US" sz="1200" dirty="0"/>
          </a:p>
        </p:txBody>
      </p:sp>
      <p:sp>
        <p:nvSpPr>
          <p:cNvPr id="5" name="item-248"/>
          <p:cNvSpPr txBox="1"/>
          <p:nvPr/>
        </p:nvSpPr>
        <p:spPr>
          <a:xfrm>
            <a:off x="1097280" y="1371600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steal; work so as to have something to share.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Exod 20:15; Lev 19:11  ·  Eph 4:28; Rom 13:9</a:t>
            </a:r>
            <a:endParaRPr lang="en-US" sz="1400" dirty="0"/>
          </a:p>
        </p:txBody>
      </p:sp>
      <p:sp>
        <p:nvSpPr>
          <p:cNvPr id="6" name="num-249"/>
          <p:cNvSpPr/>
          <p:nvPr/>
        </p:nvSpPr>
        <p:spPr>
          <a:xfrm>
            <a:off x="548640" y="2377440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numtxt-250"/>
          <p:cNvSpPr txBox="1"/>
          <p:nvPr/>
        </p:nvSpPr>
        <p:spPr>
          <a:xfrm>
            <a:off x="548640" y="23774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70</a:t>
            </a:r>
            <a:endParaRPr lang="en-US" sz="1200" dirty="0"/>
          </a:p>
        </p:txBody>
      </p:sp>
      <p:sp>
        <p:nvSpPr>
          <p:cNvPr id="8" name="item-251"/>
          <p:cNvSpPr txBox="1"/>
          <p:nvPr/>
        </p:nvSpPr>
        <p:spPr>
          <a:xfrm>
            <a:off x="1097280" y="2340864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covet anything that belongs to your neighbour.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Exod 20:17; Deut 5:21  ·  Rom 7:7; 13:9; Col 3:5</a:t>
            </a:r>
            <a:endParaRPr lang="en-US" sz="1400" dirty="0"/>
          </a:p>
        </p:txBody>
      </p:sp>
      <p:sp>
        <p:nvSpPr>
          <p:cNvPr id="9" name="num-252"/>
          <p:cNvSpPr/>
          <p:nvPr/>
        </p:nvSpPr>
        <p:spPr>
          <a:xfrm>
            <a:off x="548640" y="3346704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numtxt-253"/>
          <p:cNvSpPr txBox="1"/>
          <p:nvPr/>
        </p:nvSpPr>
        <p:spPr>
          <a:xfrm>
            <a:off x="548640" y="334670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71</a:t>
            </a:r>
            <a:endParaRPr lang="en-US" sz="1200" dirty="0"/>
          </a:p>
        </p:txBody>
      </p:sp>
      <p:sp>
        <p:nvSpPr>
          <p:cNvPr id="11" name="item-254"/>
          <p:cNvSpPr txBox="1"/>
          <p:nvPr/>
        </p:nvSpPr>
        <p:spPr>
          <a:xfrm>
            <a:off x="1097280" y="3310128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Use honest weights, measures and dealings.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Lev 19:35–36; Deut 25:13–16; Prov 11:1  ·  1 Thess 4:6</a:t>
            </a:r>
            <a:endParaRPr lang="en-US" sz="1400" dirty="0"/>
          </a:p>
        </p:txBody>
      </p:sp>
      <p:sp>
        <p:nvSpPr>
          <p:cNvPr id="12" name="num-255"/>
          <p:cNvSpPr/>
          <p:nvPr/>
        </p:nvSpPr>
        <p:spPr>
          <a:xfrm>
            <a:off x="548640" y="4315968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numtxt-256"/>
          <p:cNvSpPr txBox="1"/>
          <p:nvPr/>
        </p:nvSpPr>
        <p:spPr>
          <a:xfrm>
            <a:off x="548640" y="43159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72</a:t>
            </a:r>
            <a:endParaRPr lang="en-US" sz="1200" dirty="0"/>
          </a:p>
        </p:txBody>
      </p:sp>
      <p:sp>
        <p:nvSpPr>
          <p:cNvPr id="14" name="item-257"/>
          <p:cNvSpPr txBox="1"/>
          <p:nvPr/>
        </p:nvSpPr>
        <p:spPr>
          <a:xfrm>
            <a:off x="1097280" y="4279392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defraud; pay wages promptly.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Lev 19:13; Deut 24:14–15  ·  Jas 5:4; 1 Tim 5:18</a:t>
            </a:r>
            <a:endParaRPr lang="en-US" sz="1400" dirty="0"/>
          </a:p>
        </p:txBody>
      </p:sp>
      <p:sp>
        <p:nvSpPr>
          <p:cNvPr id="15" name="num-258"/>
          <p:cNvSpPr/>
          <p:nvPr/>
        </p:nvSpPr>
        <p:spPr>
          <a:xfrm>
            <a:off x="548640" y="5285232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numtxt-259"/>
          <p:cNvSpPr txBox="1"/>
          <p:nvPr/>
        </p:nvSpPr>
        <p:spPr>
          <a:xfrm>
            <a:off x="548640" y="52852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73</a:t>
            </a:r>
            <a:endParaRPr lang="en-US" sz="1200" dirty="0"/>
          </a:p>
        </p:txBody>
      </p:sp>
      <p:sp>
        <p:nvSpPr>
          <p:cNvPr id="17" name="item-260"/>
          <p:cNvSpPr txBox="1"/>
          <p:nvPr/>
        </p:nvSpPr>
        <p:spPr>
          <a:xfrm>
            <a:off x="1097280" y="5248656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move your neighbour's boundary marker.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Deut 19:14; Prov 22:28</a:t>
            </a:r>
            <a:endParaRPr lang="en-US" sz="1400" dirty="0"/>
          </a:p>
        </p:txBody>
      </p:sp>
      <p:sp>
        <p:nvSpPr>
          <p:cNvPr id="18" name="num-261"/>
          <p:cNvSpPr/>
          <p:nvPr/>
        </p:nvSpPr>
        <p:spPr>
          <a:xfrm>
            <a:off x="6217920" y="1408176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numtxt-262"/>
          <p:cNvSpPr txBox="1"/>
          <p:nvPr/>
        </p:nvSpPr>
        <p:spPr>
          <a:xfrm>
            <a:off x="6217920" y="14081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74</a:t>
            </a:r>
            <a:endParaRPr lang="en-US" sz="1200" dirty="0"/>
          </a:p>
        </p:txBody>
      </p:sp>
      <p:sp>
        <p:nvSpPr>
          <p:cNvPr id="20" name="item-263"/>
          <p:cNvSpPr txBox="1"/>
          <p:nvPr/>
        </p:nvSpPr>
        <p:spPr>
          <a:xfrm>
            <a:off x="6766560" y="1371600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Return lost property to its owner.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Exod 23:4; Deut 22:1–3</a:t>
            </a:r>
            <a:endParaRPr lang="en-US" sz="1400" dirty="0"/>
          </a:p>
        </p:txBody>
      </p:sp>
      <p:sp>
        <p:nvSpPr>
          <p:cNvPr id="21" name="num-264"/>
          <p:cNvSpPr/>
          <p:nvPr/>
        </p:nvSpPr>
        <p:spPr>
          <a:xfrm>
            <a:off x="6217920" y="2377440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numtxt-265"/>
          <p:cNvSpPr txBox="1"/>
          <p:nvPr/>
        </p:nvSpPr>
        <p:spPr>
          <a:xfrm>
            <a:off x="6217920" y="23774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75</a:t>
            </a:r>
            <a:endParaRPr lang="en-US" sz="1200" dirty="0"/>
          </a:p>
        </p:txBody>
      </p:sp>
      <p:sp>
        <p:nvSpPr>
          <p:cNvPr id="23" name="item-266"/>
          <p:cNvSpPr txBox="1"/>
          <p:nvPr/>
        </p:nvSpPr>
        <p:spPr>
          <a:xfrm>
            <a:off x="6766560" y="2340864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deprive the poor of necessities taken in pledge.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Exod 22:26–27; Deut 24:6, 10–13</a:t>
            </a:r>
            <a:endParaRPr lang="en-US" sz="1400" dirty="0"/>
          </a:p>
        </p:txBody>
      </p:sp>
      <p:sp>
        <p:nvSpPr>
          <p:cNvPr id="24" name="num-267"/>
          <p:cNvSpPr/>
          <p:nvPr/>
        </p:nvSpPr>
        <p:spPr>
          <a:xfrm>
            <a:off x="6217920" y="3346704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5" name="numtxt-268"/>
          <p:cNvSpPr txBox="1"/>
          <p:nvPr/>
        </p:nvSpPr>
        <p:spPr>
          <a:xfrm>
            <a:off x="6217920" y="334670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76</a:t>
            </a:r>
            <a:endParaRPr lang="en-US" sz="1200" dirty="0"/>
          </a:p>
        </p:txBody>
      </p:sp>
      <p:sp>
        <p:nvSpPr>
          <p:cNvPr id="26" name="item-269"/>
          <p:cNvSpPr txBox="1"/>
          <p:nvPr/>
        </p:nvSpPr>
        <p:spPr>
          <a:xfrm>
            <a:off x="6766560" y="3310128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oppress the sojourner, widow or fatherless; care for them.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Exod 22:21–24; Deut 24:17  ·  Jas 1:27</a:t>
            </a:r>
            <a:endParaRPr lang="en-US" sz="1400" dirty="0"/>
          </a:p>
        </p:txBody>
      </p:sp>
      <p:sp>
        <p:nvSpPr>
          <p:cNvPr id="27" name="num-270"/>
          <p:cNvSpPr/>
          <p:nvPr/>
        </p:nvSpPr>
        <p:spPr>
          <a:xfrm>
            <a:off x="6217920" y="4315968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8" name="numtxt-271"/>
          <p:cNvSpPr txBox="1"/>
          <p:nvPr/>
        </p:nvSpPr>
        <p:spPr>
          <a:xfrm>
            <a:off x="6217920" y="43159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77</a:t>
            </a:r>
            <a:endParaRPr lang="en-US" sz="1200" dirty="0"/>
          </a:p>
        </p:txBody>
      </p:sp>
      <p:sp>
        <p:nvSpPr>
          <p:cNvPr id="29" name="item-272"/>
          <p:cNvSpPr txBox="1"/>
          <p:nvPr/>
        </p:nvSpPr>
        <p:spPr>
          <a:xfrm>
            <a:off x="6766560" y="4279392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Be openhanded to the poor; do not harden your heart.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Deut 15:7–11; Prov 19:17  ·  Matt 5:42; 1 John 3:17; Gal 2:10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VI. Property, Work and Economic Justice (2/2)</a:t>
            </a:r>
            <a:endParaRPr lang="en-US" sz="3400" dirty="0"/>
          </a:p>
        </p:txBody>
      </p:sp>
      <p:sp>
        <p:nvSpPr>
          <p:cNvPr id="3" name="num-273"/>
          <p:cNvSpPr/>
          <p:nvPr/>
        </p:nvSpPr>
        <p:spPr>
          <a:xfrm>
            <a:off x="548640" y="1408176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numtxt-274"/>
          <p:cNvSpPr txBox="1"/>
          <p:nvPr/>
        </p:nvSpPr>
        <p:spPr>
          <a:xfrm>
            <a:off x="548640" y="14081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78</a:t>
            </a:r>
            <a:endParaRPr lang="en-US" sz="1200" dirty="0"/>
          </a:p>
        </p:txBody>
      </p:sp>
      <p:sp>
        <p:nvSpPr>
          <p:cNvPr id="5" name="item-275"/>
          <p:cNvSpPr txBox="1"/>
          <p:nvPr/>
        </p:nvSpPr>
        <p:spPr>
          <a:xfrm>
            <a:off x="1097280" y="1371600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Leave margin in your income for those in need.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Lev 19:9–10; Deut 24:19–22  ·  Eph 4:28</a:t>
            </a:r>
            <a:endParaRPr lang="en-US" sz="1400" dirty="0"/>
          </a:p>
        </p:txBody>
      </p:sp>
      <p:sp>
        <p:nvSpPr>
          <p:cNvPr id="6" name="num-276"/>
          <p:cNvSpPr/>
          <p:nvPr/>
        </p:nvSpPr>
        <p:spPr>
          <a:xfrm>
            <a:off x="548640" y="2377440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numtxt-277"/>
          <p:cNvSpPr txBox="1"/>
          <p:nvPr/>
        </p:nvSpPr>
        <p:spPr>
          <a:xfrm>
            <a:off x="548640" y="23774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79</a:t>
            </a:r>
            <a:endParaRPr lang="en-US" sz="1200" dirty="0"/>
          </a:p>
        </p:txBody>
      </p:sp>
      <p:sp>
        <p:nvSpPr>
          <p:cNvPr id="8" name="item-278"/>
          <p:cNvSpPr txBox="1"/>
          <p:nvPr/>
        </p:nvSpPr>
        <p:spPr>
          <a:xfrm>
            <a:off x="1097280" y="2340864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Give generously and cheerfully, in proportion to what you have.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Prov 3:9–10  ·  2 Cor 8:12; 9:6–7; 1 Cor 16:2</a:t>
            </a:r>
            <a:endParaRPr lang="en-US" sz="1400" dirty="0"/>
          </a:p>
        </p:txBody>
      </p:sp>
      <p:sp>
        <p:nvSpPr>
          <p:cNvPr id="9" name="num-279"/>
          <p:cNvSpPr/>
          <p:nvPr/>
        </p:nvSpPr>
        <p:spPr>
          <a:xfrm>
            <a:off x="548640" y="3346704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numtxt-280"/>
          <p:cNvSpPr txBox="1"/>
          <p:nvPr/>
        </p:nvSpPr>
        <p:spPr>
          <a:xfrm>
            <a:off x="548640" y="334670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80</a:t>
            </a:r>
            <a:endParaRPr lang="en-US" sz="1200" dirty="0"/>
          </a:p>
        </p:txBody>
      </p:sp>
      <p:sp>
        <p:nvSpPr>
          <p:cNvPr id="11" name="item-281"/>
          <p:cNvSpPr txBox="1"/>
          <p:nvPr/>
        </p:nvSpPr>
        <p:spPr>
          <a:xfrm>
            <a:off x="1097280" y="3310128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Bring a tithe (a tenth) of your increase to the Lord, for the support of his work and his workers.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Gen 14:20; 28:22; Lev 27:30; Deut 14:22; Mal 3:8–10  ·  Matt 23:23; Luke 11:42; 1 Cor 9:13–14; Heb 7:1–10</a:t>
            </a:r>
            <a:endParaRPr lang="en-US" sz="1400" dirty="0"/>
          </a:p>
        </p:txBody>
      </p:sp>
      <p:sp>
        <p:nvSpPr>
          <p:cNvPr id="12" name="num-282"/>
          <p:cNvSpPr/>
          <p:nvPr/>
        </p:nvSpPr>
        <p:spPr>
          <a:xfrm>
            <a:off x="548640" y="4315968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numtxt-283"/>
          <p:cNvSpPr txBox="1"/>
          <p:nvPr/>
        </p:nvSpPr>
        <p:spPr>
          <a:xfrm>
            <a:off x="548640" y="43159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81</a:t>
            </a:r>
            <a:endParaRPr lang="en-US" sz="1200" dirty="0"/>
          </a:p>
        </p:txBody>
      </p:sp>
      <p:sp>
        <p:nvSpPr>
          <p:cNvPr id="14" name="item-284"/>
          <p:cNvSpPr txBox="1"/>
          <p:nvPr/>
        </p:nvSpPr>
        <p:spPr>
          <a:xfrm>
            <a:off x="1097280" y="4279392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Work diligently; do not be idle.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Prov 6:6–11  ·  2 Thess 3:6–12; 1 Thess 4:11–12; Col 3:23</a:t>
            </a:r>
            <a:endParaRPr lang="en-US" sz="1400" dirty="0"/>
          </a:p>
        </p:txBody>
      </p:sp>
      <p:sp>
        <p:nvSpPr>
          <p:cNvPr id="15" name="num-285"/>
          <p:cNvSpPr/>
          <p:nvPr/>
        </p:nvSpPr>
        <p:spPr>
          <a:xfrm>
            <a:off x="6217920" y="1408176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numtxt-286"/>
          <p:cNvSpPr txBox="1"/>
          <p:nvPr/>
        </p:nvSpPr>
        <p:spPr>
          <a:xfrm>
            <a:off x="6217920" y="14081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82</a:t>
            </a:r>
            <a:endParaRPr lang="en-US" sz="1200" dirty="0"/>
          </a:p>
        </p:txBody>
      </p:sp>
      <p:sp>
        <p:nvSpPr>
          <p:cNvPr id="17" name="item-287"/>
          <p:cNvSpPr txBox="1"/>
          <p:nvPr/>
        </p:nvSpPr>
        <p:spPr>
          <a:xfrm>
            <a:off x="6766560" y="1371600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Be content; keep free from the love of money.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Heb 13:5; 1 Tim 6:6–10; Phil 4:11–12</a:t>
            </a:r>
            <a:endParaRPr lang="en-US" sz="1400" dirty="0"/>
          </a:p>
        </p:txBody>
      </p:sp>
      <p:sp>
        <p:nvSpPr>
          <p:cNvPr id="18" name="num-288"/>
          <p:cNvSpPr/>
          <p:nvPr/>
        </p:nvSpPr>
        <p:spPr>
          <a:xfrm>
            <a:off x="6217920" y="2377440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numtxt-289"/>
          <p:cNvSpPr txBox="1"/>
          <p:nvPr/>
        </p:nvSpPr>
        <p:spPr>
          <a:xfrm>
            <a:off x="6217920" y="23774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83</a:t>
            </a:r>
            <a:endParaRPr lang="en-US" sz="1200" dirty="0"/>
          </a:p>
        </p:txBody>
      </p:sp>
      <p:sp>
        <p:nvSpPr>
          <p:cNvPr id="20" name="item-290"/>
          <p:cNvSpPr txBox="1"/>
          <p:nvPr/>
        </p:nvSpPr>
        <p:spPr>
          <a:xfrm>
            <a:off x="6766560" y="2340864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store up treasure on earth; be rich in good works.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Matt 6:19–21; 1 Tim 6:17–19</a:t>
            </a:r>
            <a:endParaRPr lang="en-US" sz="1400" dirty="0"/>
          </a:p>
        </p:txBody>
      </p:sp>
      <p:sp>
        <p:nvSpPr>
          <p:cNvPr id="21" name="num-291"/>
          <p:cNvSpPr/>
          <p:nvPr/>
        </p:nvSpPr>
        <p:spPr>
          <a:xfrm>
            <a:off x="6217920" y="3346704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numtxt-292"/>
          <p:cNvSpPr txBox="1"/>
          <p:nvPr/>
        </p:nvSpPr>
        <p:spPr>
          <a:xfrm>
            <a:off x="6217920" y="334670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84</a:t>
            </a:r>
            <a:endParaRPr lang="en-US" sz="1200" dirty="0"/>
          </a:p>
        </p:txBody>
      </p:sp>
      <p:sp>
        <p:nvSpPr>
          <p:cNvPr id="23" name="item-293"/>
          <p:cNvSpPr txBox="1"/>
          <p:nvPr/>
        </p:nvSpPr>
        <p:spPr>
          <a:xfrm>
            <a:off x="6766560" y="3310128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Owe no one anything except love; repay what you borrow.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Ps 37:21  ·  Rom 13:8</a:t>
            </a:r>
            <a:endParaRPr lang="en-US" sz="1400" dirty="0"/>
          </a:p>
        </p:txBody>
      </p:sp>
      <p:sp>
        <p:nvSpPr>
          <p:cNvPr id="24" name="num-294"/>
          <p:cNvSpPr/>
          <p:nvPr/>
        </p:nvSpPr>
        <p:spPr>
          <a:xfrm>
            <a:off x="6217920" y="4315968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5" name="numtxt-295"/>
          <p:cNvSpPr txBox="1"/>
          <p:nvPr/>
        </p:nvSpPr>
        <p:spPr>
          <a:xfrm>
            <a:off x="6217920" y="43159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85</a:t>
            </a:r>
            <a:endParaRPr lang="en-US" sz="1200" dirty="0"/>
          </a:p>
        </p:txBody>
      </p:sp>
      <p:sp>
        <p:nvSpPr>
          <p:cNvPr id="26" name="item-296"/>
          <p:cNvSpPr txBox="1"/>
          <p:nvPr/>
        </p:nvSpPr>
        <p:spPr>
          <a:xfrm>
            <a:off x="6766560" y="4279392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accept a bribe.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Exod 23:8; Deut 16:19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VII. Speech and Truthfulness</a:t>
            </a:r>
            <a:endParaRPr lang="en-US" sz="3400" dirty="0"/>
          </a:p>
        </p:txBody>
      </p:sp>
      <p:sp>
        <p:nvSpPr>
          <p:cNvPr id="3" name="num-297"/>
          <p:cNvSpPr/>
          <p:nvPr/>
        </p:nvSpPr>
        <p:spPr>
          <a:xfrm>
            <a:off x="548640" y="1408176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numtxt-298"/>
          <p:cNvSpPr txBox="1"/>
          <p:nvPr/>
        </p:nvSpPr>
        <p:spPr>
          <a:xfrm>
            <a:off x="548640" y="14081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86</a:t>
            </a:r>
            <a:endParaRPr lang="en-US" sz="1200" dirty="0"/>
          </a:p>
        </p:txBody>
      </p:sp>
      <p:sp>
        <p:nvSpPr>
          <p:cNvPr id="5" name="item-299"/>
          <p:cNvSpPr txBox="1"/>
          <p:nvPr/>
        </p:nvSpPr>
        <p:spPr>
          <a:xfrm>
            <a:off x="1097280" y="1371600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bear false witness.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Exod 20:16; 23:1  ·  Matt 19:18; Rom 13:9</a:t>
            </a:r>
            <a:endParaRPr lang="en-US" sz="1400" dirty="0"/>
          </a:p>
        </p:txBody>
      </p:sp>
      <p:sp>
        <p:nvSpPr>
          <p:cNvPr id="6" name="num-300"/>
          <p:cNvSpPr/>
          <p:nvPr/>
        </p:nvSpPr>
        <p:spPr>
          <a:xfrm>
            <a:off x="548640" y="2377440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numtxt-301"/>
          <p:cNvSpPr txBox="1"/>
          <p:nvPr/>
        </p:nvSpPr>
        <p:spPr>
          <a:xfrm>
            <a:off x="548640" y="23774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87</a:t>
            </a:r>
            <a:endParaRPr lang="en-US" sz="1200" dirty="0"/>
          </a:p>
        </p:txBody>
      </p:sp>
      <p:sp>
        <p:nvSpPr>
          <p:cNvPr id="8" name="item-302"/>
          <p:cNvSpPr txBox="1"/>
          <p:nvPr/>
        </p:nvSpPr>
        <p:spPr>
          <a:xfrm>
            <a:off x="1097280" y="2340864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lie; speak truth to your neighbour.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Lev 19:11; Zech 8:16  ·  Eph 4:25; Col 3:9</a:t>
            </a:r>
            <a:endParaRPr lang="en-US" sz="1400" dirty="0"/>
          </a:p>
        </p:txBody>
      </p:sp>
      <p:sp>
        <p:nvSpPr>
          <p:cNvPr id="9" name="num-303"/>
          <p:cNvSpPr/>
          <p:nvPr/>
        </p:nvSpPr>
        <p:spPr>
          <a:xfrm>
            <a:off x="548640" y="3346704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numtxt-304"/>
          <p:cNvSpPr txBox="1"/>
          <p:nvPr/>
        </p:nvSpPr>
        <p:spPr>
          <a:xfrm>
            <a:off x="548640" y="334670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88</a:t>
            </a:r>
            <a:endParaRPr lang="en-US" sz="1200" dirty="0"/>
          </a:p>
        </p:txBody>
      </p:sp>
      <p:sp>
        <p:nvSpPr>
          <p:cNvPr id="11" name="item-305"/>
          <p:cNvSpPr txBox="1"/>
          <p:nvPr/>
        </p:nvSpPr>
        <p:spPr>
          <a:xfrm>
            <a:off x="1097280" y="3310128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go about as a slanderer or gossip.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Lev 19:16a  ·  Eph 4:31; Jas 4:11; 1 Pet 2:1</a:t>
            </a:r>
            <a:endParaRPr lang="en-US" sz="1400" dirty="0"/>
          </a:p>
        </p:txBody>
      </p:sp>
      <p:sp>
        <p:nvSpPr>
          <p:cNvPr id="12" name="num-306"/>
          <p:cNvSpPr/>
          <p:nvPr/>
        </p:nvSpPr>
        <p:spPr>
          <a:xfrm>
            <a:off x="548640" y="4315968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numtxt-307"/>
          <p:cNvSpPr txBox="1"/>
          <p:nvPr/>
        </p:nvSpPr>
        <p:spPr>
          <a:xfrm>
            <a:off x="548640" y="43159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89</a:t>
            </a:r>
            <a:endParaRPr lang="en-US" sz="1200" dirty="0"/>
          </a:p>
        </p:txBody>
      </p:sp>
      <p:sp>
        <p:nvSpPr>
          <p:cNvPr id="14" name="item-308"/>
          <p:cNvSpPr txBox="1"/>
          <p:nvPr/>
        </p:nvSpPr>
        <p:spPr>
          <a:xfrm>
            <a:off x="1097280" y="4279392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follow the crowd in doing wrong or perverting justice.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Exod 23:2</a:t>
            </a:r>
            <a:endParaRPr lang="en-US" sz="1400" dirty="0"/>
          </a:p>
        </p:txBody>
      </p:sp>
      <p:sp>
        <p:nvSpPr>
          <p:cNvPr id="15" name="num-309"/>
          <p:cNvSpPr/>
          <p:nvPr/>
        </p:nvSpPr>
        <p:spPr>
          <a:xfrm>
            <a:off x="548640" y="5285232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numtxt-310"/>
          <p:cNvSpPr txBox="1"/>
          <p:nvPr/>
        </p:nvSpPr>
        <p:spPr>
          <a:xfrm>
            <a:off x="548640" y="52852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90</a:t>
            </a:r>
            <a:endParaRPr lang="en-US" sz="1200" dirty="0"/>
          </a:p>
        </p:txBody>
      </p:sp>
      <p:sp>
        <p:nvSpPr>
          <p:cNvPr id="17" name="item-311"/>
          <p:cNvSpPr txBox="1"/>
          <p:nvPr/>
        </p:nvSpPr>
        <p:spPr>
          <a:xfrm>
            <a:off x="1097280" y="5248656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Show no partiality.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Lev 19:15; Deut 1:17  ·  Jas 2:1–9; 1 Tim 5:21</a:t>
            </a:r>
            <a:endParaRPr lang="en-US" sz="1400" dirty="0"/>
          </a:p>
        </p:txBody>
      </p:sp>
      <p:sp>
        <p:nvSpPr>
          <p:cNvPr id="18" name="num-312"/>
          <p:cNvSpPr/>
          <p:nvPr/>
        </p:nvSpPr>
        <p:spPr>
          <a:xfrm>
            <a:off x="6217920" y="1408176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numtxt-313"/>
          <p:cNvSpPr txBox="1"/>
          <p:nvPr/>
        </p:nvSpPr>
        <p:spPr>
          <a:xfrm>
            <a:off x="6217920" y="14081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91</a:t>
            </a:r>
            <a:endParaRPr lang="en-US" sz="1200" dirty="0"/>
          </a:p>
        </p:txBody>
      </p:sp>
      <p:sp>
        <p:nvSpPr>
          <p:cNvPr id="20" name="item-314"/>
          <p:cNvSpPr txBox="1"/>
          <p:nvPr/>
        </p:nvSpPr>
        <p:spPr>
          <a:xfrm>
            <a:off x="6766560" y="1371600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Keep your vows and promises.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Num 30:2; Deut 23:21–23; Eccl 5:4–5  ·  Matt 5:33–37</a:t>
            </a:r>
            <a:endParaRPr lang="en-US" sz="1400" dirty="0"/>
          </a:p>
        </p:txBody>
      </p:sp>
      <p:sp>
        <p:nvSpPr>
          <p:cNvPr id="21" name="num-315"/>
          <p:cNvSpPr/>
          <p:nvPr/>
        </p:nvSpPr>
        <p:spPr>
          <a:xfrm>
            <a:off x="6217920" y="2377440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numtxt-316"/>
          <p:cNvSpPr txBox="1"/>
          <p:nvPr/>
        </p:nvSpPr>
        <p:spPr>
          <a:xfrm>
            <a:off x="6217920" y="23774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92</a:t>
            </a:r>
            <a:endParaRPr lang="en-US" sz="1200" dirty="0"/>
          </a:p>
        </p:txBody>
      </p:sp>
      <p:sp>
        <p:nvSpPr>
          <p:cNvPr id="23" name="item-317"/>
          <p:cNvSpPr txBox="1"/>
          <p:nvPr/>
        </p:nvSpPr>
        <p:spPr>
          <a:xfrm>
            <a:off x="6766560" y="2340864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Let no corrupting talk come out of your mouth; avoid obscenity and coarse joking.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Eph 4:29; 5:4; Col 3:8</a:t>
            </a:r>
            <a:endParaRPr lang="en-US" sz="1400" dirty="0"/>
          </a:p>
        </p:txBody>
      </p:sp>
      <p:sp>
        <p:nvSpPr>
          <p:cNvPr id="24" name="num-318"/>
          <p:cNvSpPr/>
          <p:nvPr/>
        </p:nvSpPr>
        <p:spPr>
          <a:xfrm>
            <a:off x="6217920" y="3346704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5" name="numtxt-319"/>
          <p:cNvSpPr txBox="1"/>
          <p:nvPr/>
        </p:nvSpPr>
        <p:spPr>
          <a:xfrm>
            <a:off x="6217920" y="334670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93</a:t>
            </a:r>
            <a:endParaRPr lang="en-US" sz="1200" dirty="0"/>
          </a:p>
        </p:txBody>
      </p:sp>
      <p:sp>
        <p:nvSpPr>
          <p:cNvPr id="26" name="item-320"/>
          <p:cNvSpPr txBox="1"/>
          <p:nvPr/>
        </p:nvSpPr>
        <p:spPr>
          <a:xfrm>
            <a:off x="6766560" y="3310128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Bless and do not curse.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Rom 12:14; Jas 3:9–10</a:t>
            </a:r>
            <a:endParaRPr lang="en-US" sz="1400" dirty="0"/>
          </a:p>
        </p:txBody>
      </p:sp>
      <p:sp>
        <p:nvSpPr>
          <p:cNvPr id="27" name="num-321"/>
          <p:cNvSpPr/>
          <p:nvPr/>
        </p:nvSpPr>
        <p:spPr>
          <a:xfrm>
            <a:off x="6217920" y="4315968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8" name="numtxt-322"/>
          <p:cNvSpPr txBox="1"/>
          <p:nvPr/>
        </p:nvSpPr>
        <p:spPr>
          <a:xfrm>
            <a:off x="6217920" y="43159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94</a:t>
            </a:r>
            <a:endParaRPr lang="en-US" sz="1200" dirty="0"/>
          </a:p>
        </p:txBody>
      </p:sp>
      <p:sp>
        <p:nvSpPr>
          <p:cNvPr id="29" name="item-323"/>
          <p:cNvSpPr txBox="1"/>
          <p:nvPr/>
        </p:nvSpPr>
        <p:spPr>
          <a:xfrm>
            <a:off x="6766560" y="4279392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Bridle your tongue; be quick to hear, slow to speak, slow to anger.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Prov 10:19  ·  Jas 1:19, 26; 3:1–12</a:t>
            </a:r>
            <a:endParaRPr lang="en-US" sz="1400" dirty="0"/>
          </a:p>
        </p:txBody>
      </p:sp>
      <p:sp>
        <p:nvSpPr>
          <p:cNvPr id="30" name="num-324"/>
          <p:cNvSpPr/>
          <p:nvPr/>
        </p:nvSpPr>
        <p:spPr>
          <a:xfrm>
            <a:off x="6217920" y="5285232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1" name="numtxt-325"/>
          <p:cNvSpPr txBox="1"/>
          <p:nvPr/>
        </p:nvSpPr>
        <p:spPr>
          <a:xfrm>
            <a:off x="6217920" y="52852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95</a:t>
            </a:r>
            <a:endParaRPr lang="en-US" sz="1200" dirty="0"/>
          </a:p>
        </p:txBody>
      </p:sp>
      <p:sp>
        <p:nvSpPr>
          <p:cNvPr id="32" name="item-326"/>
          <p:cNvSpPr txBox="1"/>
          <p:nvPr/>
        </p:nvSpPr>
        <p:spPr>
          <a:xfrm>
            <a:off x="6766560" y="5248656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grumble or complain.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Phil 2:14; Jas 5:9; 1 Cor 10:10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VIII. Character and the Inner Life</a:t>
            </a:r>
            <a:endParaRPr lang="en-US" sz="3400" dirty="0"/>
          </a:p>
        </p:txBody>
      </p:sp>
      <p:sp>
        <p:nvSpPr>
          <p:cNvPr id="3" name="num-327"/>
          <p:cNvSpPr/>
          <p:nvPr/>
        </p:nvSpPr>
        <p:spPr>
          <a:xfrm>
            <a:off x="548640" y="1408176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numtxt-328"/>
          <p:cNvSpPr txBox="1"/>
          <p:nvPr/>
        </p:nvSpPr>
        <p:spPr>
          <a:xfrm>
            <a:off x="548640" y="14081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96</a:t>
            </a:r>
            <a:endParaRPr lang="en-US" sz="1200" dirty="0"/>
          </a:p>
        </p:txBody>
      </p:sp>
      <p:sp>
        <p:nvSpPr>
          <p:cNvPr id="5" name="item-329"/>
          <p:cNvSpPr txBox="1"/>
          <p:nvPr/>
        </p:nvSpPr>
        <p:spPr>
          <a:xfrm>
            <a:off x="1097280" y="1371600"/>
            <a:ext cx="4892040" cy="734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Put off the old self (anger, malice, impurity, greed); put on the new.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Eph 4:22–24; Col 3:5–14</a:t>
            </a:r>
            <a:endParaRPr lang="en-US" sz="1400" dirty="0"/>
          </a:p>
        </p:txBody>
      </p:sp>
      <p:sp>
        <p:nvSpPr>
          <p:cNvPr id="6" name="num-330"/>
          <p:cNvSpPr/>
          <p:nvPr/>
        </p:nvSpPr>
        <p:spPr>
          <a:xfrm>
            <a:off x="548640" y="2215896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numtxt-331"/>
          <p:cNvSpPr txBox="1"/>
          <p:nvPr/>
        </p:nvSpPr>
        <p:spPr>
          <a:xfrm>
            <a:off x="548640" y="221589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97</a:t>
            </a:r>
            <a:endParaRPr lang="en-US" sz="1200" dirty="0"/>
          </a:p>
        </p:txBody>
      </p:sp>
      <p:sp>
        <p:nvSpPr>
          <p:cNvPr id="8" name="item-332"/>
          <p:cNvSpPr txBox="1"/>
          <p:nvPr/>
        </p:nvSpPr>
        <p:spPr>
          <a:xfrm>
            <a:off x="1097280" y="2179320"/>
            <a:ext cx="4892040" cy="734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get drunk with wine; be sober-minded.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Prov 20:1; 23:29–35  ·  Eph 5:18; 1 Pet 1:13; Rom 13:13</a:t>
            </a:r>
            <a:endParaRPr lang="en-US" sz="1400" dirty="0"/>
          </a:p>
        </p:txBody>
      </p:sp>
      <p:sp>
        <p:nvSpPr>
          <p:cNvPr id="9" name="num-333"/>
          <p:cNvSpPr/>
          <p:nvPr/>
        </p:nvSpPr>
        <p:spPr>
          <a:xfrm>
            <a:off x="548640" y="3023616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numtxt-334"/>
          <p:cNvSpPr txBox="1"/>
          <p:nvPr/>
        </p:nvSpPr>
        <p:spPr>
          <a:xfrm>
            <a:off x="548640" y="302361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98</a:t>
            </a:r>
            <a:endParaRPr lang="en-US" sz="1200" dirty="0"/>
          </a:p>
        </p:txBody>
      </p:sp>
      <p:sp>
        <p:nvSpPr>
          <p:cNvPr id="11" name="item-335"/>
          <p:cNvSpPr txBox="1"/>
          <p:nvPr/>
        </p:nvSpPr>
        <p:spPr>
          <a:xfrm>
            <a:off x="1097280" y="2987040"/>
            <a:ext cx="4892040" cy="734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be anxious; cast your cares on God.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Matt 6:25–34; Phil 4:6–7; 1 Pet 5:7</a:t>
            </a:r>
            <a:endParaRPr lang="en-US" sz="1400" dirty="0"/>
          </a:p>
        </p:txBody>
      </p:sp>
      <p:sp>
        <p:nvSpPr>
          <p:cNvPr id="12" name="num-336"/>
          <p:cNvSpPr/>
          <p:nvPr/>
        </p:nvSpPr>
        <p:spPr>
          <a:xfrm>
            <a:off x="548640" y="3831336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numtxt-337"/>
          <p:cNvSpPr txBox="1"/>
          <p:nvPr/>
        </p:nvSpPr>
        <p:spPr>
          <a:xfrm>
            <a:off x="548640" y="383133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99</a:t>
            </a:r>
            <a:endParaRPr lang="en-US" sz="1200" dirty="0"/>
          </a:p>
        </p:txBody>
      </p:sp>
      <p:sp>
        <p:nvSpPr>
          <p:cNvPr id="14" name="item-338"/>
          <p:cNvSpPr txBox="1"/>
          <p:nvPr/>
        </p:nvSpPr>
        <p:spPr>
          <a:xfrm>
            <a:off x="1097280" y="3794760"/>
            <a:ext cx="4892040" cy="734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Clothe yourselves with humility; count others more significant.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Prov 3:34  ·  Phil 2:3–4; 1 Pet 5:5; Jas 4:6, 10</a:t>
            </a:r>
            <a:endParaRPr lang="en-US" sz="1400" dirty="0"/>
          </a:p>
        </p:txBody>
      </p:sp>
      <p:sp>
        <p:nvSpPr>
          <p:cNvPr id="15" name="num-339"/>
          <p:cNvSpPr/>
          <p:nvPr/>
        </p:nvSpPr>
        <p:spPr>
          <a:xfrm>
            <a:off x="548640" y="4639056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numtxt-340"/>
          <p:cNvSpPr txBox="1"/>
          <p:nvPr/>
        </p:nvSpPr>
        <p:spPr>
          <a:xfrm>
            <a:off x="548640" y="463905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100</a:t>
            </a:r>
            <a:endParaRPr lang="en-US" sz="1200" dirty="0"/>
          </a:p>
        </p:txBody>
      </p:sp>
      <p:sp>
        <p:nvSpPr>
          <p:cNvPr id="17" name="item-341"/>
          <p:cNvSpPr txBox="1"/>
          <p:nvPr/>
        </p:nvSpPr>
        <p:spPr>
          <a:xfrm>
            <a:off x="1097280" y="4602480"/>
            <a:ext cx="4892040" cy="734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envy or be conceited.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Prov 23:17  ·  Gal 5:26; 1 Cor 13:4</a:t>
            </a:r>
            <a:endParaRPr lang="en-US" sz="1400" dirty="0"/>
          </a:p>
        </p:txBody>
      </p:sp>
      <p:sp>
        <p:nvSpPr>
          <p:cNvPr id="18" name="num-342"/>
          <p:cNvSpPr/>
          <p:nvPr/>
        </p:nvSpPr>
        <p:spPr>
          <a:xfrm>
            <a:off x="548640" y="5446776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numtxt-343"/>
          <p:cNvSpPr txBox="1"/>
          <p:nvPr/>
        </p:nvSpPr>
        <p:spPr>
          <a:xfrm>
            <a:off x="548640" y="54467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101</a:t>
            </a:r>
            <a:endParaRPr lang="en-US" sz="1200" dirty="0"/>
          </a:p>
        </p:txBody>
      </p:sp>
      <p:sp>
        <p:nvSpPr>
          <p:cNvPr id="20" name="item-344"/>
          <p:cNvSpPr txBox="1"/>
          <p:nvPr/>
        </p:nvSpPr>
        <p:spPr>
          <a:xfrm>
            <a:off x="1097280" y="5410200"/>
            <a:ext cx="4892040" cy="734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Think on what is true, honourable, just, pure, lovely.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Phil 4:8</a:t>
            </a:r>
            <a:endParaRPr lang="en-US" sz="1400" dirty="0"/>
          </a:p>
        </p:txBody>
      </p:sp>
      <p:sp>
        <p:nvSpPr>
          <p:cNvPr id="21" name="num-345"/>
          <p:cNvSpPr/>
          <p:nvPr/>
        </p:nvSpPr>
        <p:spPr>
          <a:xfrm>
            <a:off x="6217920" y="1408176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numtxt-346"/>
          <p:cNvSpPr txBox="1"/>
          <p:nvPr/>
        </p:nvSpPr>
        <p:spPr>
          <a:xfrm>
            <a:off x="6217920" y="14081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102</a:t>
            </a:r>
            <a:endParaRPr lang="en-US" sz="1200" dirty="0"/>
          </a:p>
        </p:txBody>
      </p:sp>
      <p:sp>
        <p:nvSpPr>
          <p:cNvPr id="23" name="item-347"/>
          <p:cNvSpPr txBox="1"/>
          <p:nvPr/>
        </p:nvSpPr>
        <p:spPr>
          <a:xfrm>
            <a:off x="6766560" y="1371600"/>
            <a:ext cx="4892040" cy="734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be conformed to this age; be transformed by renewed minds.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Rom 12:2</a:t>
            </a:r>
            <a:endParaRPr lang="en-US" sz="1400" dirty="0"/>
          </a:p>
        </p:txBody>
      </p:sp>
      <p:sp>
        <p:nvSpPr>
          <p:cNvPr id="24" name="num-348"/>
          <p:cNvSpPr/>
          <p:nvPr/>
        </p:nvSpPr>
        <p:spPr>
          <a:xfrm>
            <a:off x="6217920" y="2215896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5" name="numtxt-349"/>
          <p:cNvSpPr txBox="1"/>
          <p:nvPr/>
        </p:nvSpPr>
        <p:spPr>
          <a:xfrm>
            <a:off x="6217920" y="221589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103</a:t>
            </a:r>
            <a:endParaRPr lang="en-US" sz="1200" dirty="0"/>
          </a:p>
        </p:txBody>
      </p:sp>
      <p:sp>
        <p:nvSpPr>
          <p:cNvPr id="26" name="item-350"/>
          <p:cNvSpPr txBox="1"/>
          <p:nvPr/>
        </p:nvSpPr>
        <p:spPr>
          <a:xfrm>
            <a:off x="6766560" y="2179320"/>
            <a:ext cx="4892040" cy="734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Present your bodies as living sacrifices.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Rom 12:1; 1 Cor 6:19–20</a:t>
            </a:r>
            <a:endParaRPr lang="en-US" sz="1400" dirty="0"/>
          </a:p>
        </p:txBody>
      </p:sp>
      <p:sp>
        <p:nvSpPr>
          <p:cNvPr id="27" name="num-351"/>
          <p:cNvSpPr/>
          <p:nvPr/>
        </p:nvSpPr>
        <p:spPr>
          <a:xfrm>
            <a:off x="6217920" y="3023616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8" name="numtxt-352"/>
          <p:cNvSpPr txBox="1"/>
          <p:nvPr/>
        </p:nvSpPr>
        <p:spPr>
          <a:xfrm>
            <a:off x="6217920" y="302361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104</a:t>
            </a:r>
            <a:endParaRPr lang="en-US" sz="1200" dirty="0"/>
          </a:p>
        </p:txBody>
      </p:sp>
      <p:sp>
        <p:nvSpPr>
          <p:cNvPr id="29" name="item-353"/>
          <p:cNvSpPr txBox="1"/>
          <p:nvPr/>
        </p:nvSpPr>
        <p:spPr>
          <a:xfrm>
            <a:off x="6766560" y="2987040"/>
            <a:ext cx="4892040" cy="734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Use Christian freedom to serve, not as cover for the flesh.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Gal 5:13; 1 Pet 2:16</a:t>
            </a:r>
            <a:endParaRPr lang="en-US" sz="1400" dirty="0"/>
          </a:p>
        </p:txBody>
      </p:sp>
      <p:sp>
        <p:nvSpPr>
          <p:cNvPr id="30" name="num-354"/>
          <p:cNvSpPr/>
          <p:nvPr/>
        </p:nvSpPr>
        <p:spPr>
          <a:xfrm>
            <a:off x="6217920" y="3831336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1" name="numtxt-355"/>
          <p:cNvSpPr txBox="1"/>
          <p:nvPr/>
        </p:nvSpPr>
        <p:spPr>
          <a:xfrm>
            <a:off x="6217920" y="383133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105</a:t>
            </a:r>
            <a:endParaRPr lang="en-US" sz="1200" dirty="0"/>
          </a:p>
        </p:txBody>
      </p:sp>
      <p:sp>
        <p:nvSpPr>
          <p:cNvPr id="32" name="item-356"/>
          <p:cNvSpPr txBox="1"/>
          <p:nvPr/>
        </p:nvSpPr>
        <p:spPr>
          <a:xfrm>
            <a:off x="6766560" y="3794760"/>
            <a:ext cx="4892040" cy="734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good to all, especially the household of faith; do not grow weary.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Gal 6:9–10; Heb 13:16</a:t>
            </a:r>
            <a:endParaRPr lang="en-US" sz="1400" dirty="0"/>
          </a:p>
        </p:txBody>
      </p:sp>
      <p:sp>
        <p:nvSpPr>
          <p:cNvPr id="33" name="num-357"/>
          <p:cNvSpPr/>
          <p:nvPr/>
        </p:nvSpPr>
        <p:spPr>
          <a:xfrm>
            <a:off x="6217920" y="4639056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4" name="numtxt-358"/>
          <p:cNvSpPr txBox="1"/>
          <p:nvPr/>
        </p:nvSpPr>
        <p:spPr>
          <a:xfrm>
            <a:off x="6217920" y="463905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106</a:t>
            </a:r>
            <a:endParaRPr lang="en-US" sz="1200" dirty="0"/>
          </a:p>
        </p:txBody>
      </p:sp>
      <p:sp>
        <p:nvSpPr>
          <p:cNvPr id="35" name="item-359"/>
          <p:cNvSpPr txBox="1"/>
          <p:nvPr/>
        </p:nvSpPr>
        <p:spPr>
          <a:xfrm>
            <a:off x="6766560" y="4602480"/>
            <a:ext cx="4892040" cy="734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Endure suffering and discipline; persevere in faith.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Prov 3:11–12  ·  Heb 12:1–11; Jas 1:2–4; 1 Pet 4:12–19</a:t>
            </a:r>
            <a:endParaRPr lang="en-US" sz="1400" dirty="0"/>
          </a:p>
        </p:txBody>
      </p:sp>
      <p:sp>
        <p:nvSpPr>
          <p:cNvPr id="36" name="num-360"/>
          <p:cNvSpPr/>
          <p:nvPr/>
        </p:nvSpPr>
        <p:spPr>
          <a:xfrm>
            <a:off x="6217920" y="5446776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7" name="numtxt-361"/>
          <p:cNvSpPr txBox="1"/>
          <p:nvPr/>
        </p:nvSpPr>
        <p:spPr>
          <a:xfrm>
            <a:off x="6217920" y="54467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107</a:t>
            </a:r>
            <a:endParaRPr lang="en-US" sz="1200" dirty="0"/>
          </a:p>
        </p:txBody>
      </p:sp>
      <p:sp>
        <p:nvSpPr>
          <p:cNvPr id="38" name="item-362"/>
          <p:cNvSpPr txBox="1"/>
          <p:nvPr/>
        </p:nvSpPr>
        <p:spPr>
          <a:xfrm>
            <a:off x="6766560" y="5410200"/>
            <a:ext cx="4892040" cy="734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Make disciples, teaching them to obey all Christ commanded.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Matt 28:19–20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03120"/>
            <a:ext cx="6583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Optional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474720"/>
            <a:ext cx="6583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Torah practices of Messianic observance. They may be kept freely as devotion, but are not required, and no one should judge another over them (Rom 14:1–6; Col 2:16).</a:t>
            </a:r>
            <a:endParaRPr lang="en-US" sz="1800" dirty="0"/>
          </a:p>
        </p:txBody>
      </p:sp>
      <p:sp>
        <p:nvSpPr>
          <p:cNvPr id="4" name="divnum-363"/>
          <p:cNvSpPr txBox="1"/>
          <p:nvPr/>
        </p:nvSpPr>
        <p:spPr>
          <a:xfrm>
            <a:off x="7863840" y="2011680"/>
            <a:ext cx="37490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8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IX</a:t>
            </a:r>
            <a:endParaRPr lang="en-US" sz="8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IX. Optional Torah Practices (1/2)</a:t>
            </a:r>
            <a:endParaRPr lang="en-US" sz="3400" dirty="0"/>
          </a:p>
        </p:txBody>
      </p:sp>
      <p:sp>
        <p:nvSpPr>
          <p:cNvPr id="3" name="num-364"/>
          <p:cNvSpPr/>
          <p:nvPr/>
        </p:nvSpPr>
        <p:spPr>
          <a:xfrm>
            <a:off x="548640" y="1408176"/>
            <a:ext cx="402336" cy="40233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4" name="numtxt-365"/>
          <p:cNvSpPr txBox="1"/>
          <p:nvPr/>
        </p:nvSpPr>
        <p:spPr>
          <a:xfrm>
            <a:off x="548640" y="14081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108</a:t>
            </a:r>
            <a:endParaRPr lang="en-US" sz="1200" dirty="0"/>
          </a:p>
        </p:txBody>
      </p:sp>
      <p:sp>
        <p:nvSpPr>
          <p:cNvPr id="5" name="item-366"/>
          <p:cNvSpPr txBox="1"/>
          <p:nvPr/>
        </p:nvSpPr>
        <p:spPr>
          <a:xfrm>
            <a:off x="1097280" y="1371600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Observe a seventh-day (Saturday) Sabbath, with traditional Sabbath practice.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Exod 20:10; 35:3; Lev 23:3  ·  Luke 4:16; 23:56; Acts 17:2</a:t>
            </a:r>
            <a:endParaRPr lang="en-US" sz="1400" dirty="0"/>
          </a:p>
        </p:txBody>
      </p:sp>
      <p:sp>
        <p:nvSpPr>
          <p:cNvPr id="6" name="num-367"/>
          <p:cNvSpPr/>
          <p:nvPr/>
        </p:nvSpPr>
        <p:spPr>
          <a:xfrm>
            <a:off x="548640" y="2377440"/>
            <a:ext cx="402336" cy="40233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numtxt-368"/>
          <p:cNvSpPr txBox="1"/>
          <p:nvPr/>
        </p:nvSpPr>
        <p:spPr>
          <a:xfrm>
            <a:off x="548640" y="23774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109</a:t>
            </a:r>
            <a:endParaRPr lang="en-US" sz="1200" dirty="0"/>
          </a:p>
        </p:txBody>
      </p:sp>
      <p:sp>
        <p:nvSpPr>
          <p:cNvPr id="8" name="item-369"/>
          <p:cNvSpPr txBox="1"/>
          <p:nvPr/>
        </p:nvSpPr>
        <p:spPr>
          <a:xfrm>
            <a:off x="1097280" y="2340864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Keep Passover and the Feast of Unleavened Bread.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Exod 12:14–20; Lev 23:5–8  ·  Luke 22:15; 1 Cor 5:7–8</a:t>
            </a:r>
            <a:endParaRPr lang="en-US" sz="1400" dirty="0"/>
          </a:p>
        </p:txBody>
      </p:sp>
      <p:sp>
        <p:nvSpPr>
          <p:cNvPr id="9" name="num-370"/>
          <p:cNvSpPr/>
          <p:nvPr/>
        </p:nvSpPr>
        <p:spPr>
          <a:xfrm>
            <a:off x="548640" y="3346704"/>
            <a:ext cx="402336" cy="40233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numtxt-371"/>
          <p:cNvSpPr txBox="1"/>
          <p:nvPr/>
        </p:nvSpPr>
        <p:spPr>
          <a:xfrm>
            <a:off x="548640" y="334670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110</a:t>
            </a:r>
            <a:endParaRPr lang="en-US" sz="1200" dirty="0"/>
          </a:p>
        </p:txBody>
      </p:sp>
      <p:sp>
        <p:nvSpPr>
          <p:cNvPr id="11" name="item-372"/>
          <p:cNvSpPr txBox="1"/>
          <p:nvPr/>
        </p:nvSpPr>
        <p:spPr>
          <a:xfrm>
            <a:off x="1097280" y="3310128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Count the omer and keep Shavuot (Pentecost).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Lev 23:15–21; Deut 16:9–12  ·  Acts 2:1; 20:16</a:t>
            </a:r>
            <a:endParaRPr lang="en-US" sz="1400" dirty="0"/>
          </a:p>
        </p:txBody>
      </p:sp>
      <p:sp>
        <p:nvSpPr>
          <p:cNvPr id="12" name="num-373"/>
          <p:cNvSpPr/>
          <p:nvPr/>
        </p:nvSpPr>
        <p:spPr>
          <a:xfrm>
            <a:off x="548640" y="4315968"/>
            <a:ext cx="402336" cy="40233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numtxt-374"/>
          <p:cNvSpPr txBox="1"/>
          <p:nvPr/>
        </p:nvSpPr>
        <p:spPr>
          <a:xfrm>
            <a:off x="548640" y="43159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111</a:t>
            </a:r>
            <a:endParaRPr lang="en-US" sz="1200" dirty="0"/>
          </a:p>
        </p:txBody>
      </p:sp>
      <p:sp>
        <p:nvSpPr>
          <p:cNvPr id="14" name="item-375"/>
          <p:cNvSpPr txBox="1"/>
          <p:nvPr/>
        </p:nvSpPr>
        <p:spPr>
          <a:xfrm>
            <a:off x="1097280" y="4279392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Keep Yom Teruah (Trumpets), Yom Kippur and Sukkot (Tabernacles).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Lev 23:23–43; Zech 14:16–19  ·  John 7:2, 37–38; Acts 27:9</a:t>
            </a:r>
            <a:endParaRPr lang="en-US" sz="1400" dirty="0"/>
          </a:p>
        </p:txBody>
      </p:sp>
      <p:sp>
        <p:nvSpPr>
          <p:cNvPr id="15" name="num-376"/>
          <p:cNvSpPr/>
          <p:nvPr/>
        </p:nvSpPr>
        <p:spPr>
          <a:xfrm>
            <a:off x="548640" y="5285232"/>
            <a:ext cx="402336" cy="40233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6" name="numtxt-377"/>
          <p:cNvSpPr txBox="1"/>
          <p:nvPr/>
        </p:nvSpPr>
        <p:spPr>
          <a:xfrm>
            <a:off x="548640" y="52852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112</a:t>
            </a:r>
            <a:endParaRPr lang="en-US" sz="1200" dirty="0"/>
          </a:p>
        </p:txBody>
      </p:sp>
      <p:sp>
        <p:nvSpPr>
          <p:cNvPr id="17" name="item-378"/>
          <p:cNvSpPr txBox="1"/>
          <p:nvPr/>
        </p:nvSpPr>
        <p:spPr>
          <a:xfrm>
            <a:off x="1097280" y="5248656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Mark the new moons.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Num 10:10; Ps 81:3; Isa 66:23  ·  Col 2:16</a:t>
            </a:r>
            <a:endParaRPr lang="en-US" sz="1400" dirty="0"/>
          </a:p>
        </p:txBody>
      </p:sp>
      <p:sp>
        <p:nvSpPr>
          <p:cNvPr id="18" name="num-379"/>
          <p:cNvSpPr/>
          <p:nvPr/>
        </p:nvSpPr>
        <p:spPr>
          <a:xfrm>
            <a:off x="6217920" y="1408176"/>
            <a:ext cx="402336" cy="40233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9" name="numtxt-380"/>
          <p:cNvSpPr txBox="1"/>
          <p:nvPr/>
        </p:nvSpPr>
        <p:spPr>
          <a:xfrm>
            <a:off x="6217920" y="14081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113</a:t>
            </a:r>
            <a:endParaRPr lang="en-US" sz="1200" dirty="0"/>
          </a:p>
        </p:txBody>
      </p:sp>
      <p:sp>
        <p:nvSpPr>
          <p:cNvPr id="20" name="item-381"/>
          <p:cNvSpPr txBox="1"/>
          <p:nvPr/>
        </p:nvSpPr>
        <p:spPr>
          <a:xfrm>
            <a:off x="6766560" y="1371600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Eat only the animals Torah designates as clean.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Lev 11; Deut 14:3–20  ·  Acts 10:14</a:t>
            </a:r>
            <a:endParaRPr lang="en-US" sz="1400" dirty="0"/>
          </a:p>
        </p:txBody>
      </p:sp>
      <p:sp>
        <p:nvSpPr>
          <p:cNvPr id="21" name="num-382"/>
          <p:cNvSpPr/>
          <p:nvPr/>
        </p:nvSpPr>
        <p:spPr>
          <a:xfrm>
            <a:off x="6217920" y="2377440"/>
            <a:ext cx="402336" cy="40233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2" name="numtxt-383"/>
          <p:cNvSpPr txBox="1"/>
          <p:nvPr/>
        </p:nvSpPr>
        <p:spPr>
          <a:xfrm>
            <a:off x="6217920" y="23774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114</a:t>
            </a:r>
            <a:endParaRPr lang="en-US" sz="1200" dirty="0"/>
          </a:p>
        </p:txBody>
      </p:sp>
      <p:sp>
        <p:nvSpPr>
          <p:cNvPr id="23" name="item-384"/>
          <p:cNvSpPr txBox="1"/>
          <p:nvPr/>
        </p:nvSpPr>
        <p:spPr>
          <a:xfrm>
            <a:off x="6766560" y="2340864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boil a kid in its mother's milk; separate meat and dairy.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Exod 23:19; 34:26; Deut 14:21</a:t>
            </a:r>
            <a:endParaRPr lang="en-US" sz="1400" dirty="0"/>
          </a:p>
        </p:txBody>
      </p:sp>
      <p:sp>
        <p:nvSpPr>
          <p:cNvPr id="24" name="num-385"/>
          <p:cNvSpPr/>
          <p:nvPr/>
        </p:nvSpPr>
        <p:spPr>
          <a:xfrm>
            <a:off x="6217920" y="3346704"/>
            <a:ext cx="402336" cy="40233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5" name="numtxt-386"/>
          <p:cNvSpPr txBox="1"/>
          <p:nvPr/>
        </p:nvSpPr>
        <p:spPr>
          <a:xfrm>
            <a:off x="6217920" y="334670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115</a:t>
            </a:r>
            <a:endParaRPr lang="en-US" sz="1200" dirty="0"/>
          </a:p>
        </p:txBody>
      </p:sp>
      <p:sp>
        <p:nvSpPr>
          <p:cNvPr id="26" name="item-387"/>
          <p:cNvSpPr txBox="1"/>
          <p:nvPr/>
        </p:nvSpPr>
        <p:spPr>
          <a:xfrm>
            <a:off x="6766560" y="3310128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eat the fat of ox, sheep or goat.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Lev 3:17; 7:23–25</a:t>
            </a:r>
            <a:endParaRPr lang="en-US" sz="1400" dirty="0"/>
          </a:p>
        </p:txBody>
      </p:sp>
      <p:sp>
        <p:nvSpPr>
          <p:cNvPr id="27" name="num-388"/>
          <p:cNvSpPr/>
          <p:nvPr/>
        </p:nvSpPr>
        <p:spPr>
          <a:xfrm>
            <a:off x="6217920" y="4315968"/>
            <a:ext cx="402336" cy="40233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8" name="numtxt-389"/>
          <p:cNvSpPr txBox="1"/>
          <p:nvPr/>
        </p:nvSpPr>
        <p:spPr>
          <a:xfrm>
            <a:off x="6217920" y="43159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116</a:t>
            </a:r>
            <a:endParaRPr lang="en-US" sz="1200" dirty="0"/>
          </a:p>
        </p:txBody>
      </p:sp>
      <p:sp>
        <p:nvSpPr>
          <p:cNvPr id="29" name="item-390"/>
          <p:cNvSpPr txBox="1"/>
          <p:nvPr/>
        </p:nvSpPr>
        <p:spPr>
          <a:xfrm>
            <a:off x="6766560" y="4279392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Wear tzitzit (tassels) on the corners of your garments, with a thread of blue.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Num 15:37–41; Deut 22:12  ·  Matt 9:20; 14:36; 23:5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IX. Optional Torah Practices (2/2)</a:t>
            </a:r>
            <a:endParaRPr lang="en-US" sz="3400" dirty="0"/>
          </a:p>
        </p:txBody>
      </p:sp>
      <p:sp>
        <p:nvSpPr>
          <p:cNvPr id="3" name="num-391"/>
          <p:cNvSpPr/>
          <p:nvPr/>
        </p:nvSpPr>
        <p:spPr>
          <a:xfrm>
            <a:off x="548640" y="1408176"/>
            <a:ext cx="402336" cy="40233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4" name="numtxt-392"/>
          <p:cNvSpPr txBox="1"/>
          <p:nvPr/>
        </p:nvSpPr>
        <p:spPr>
          <a:xfrm>
            <a:off x="548640" y="14081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117</a:t>
            </a:r>
            <a:endParaRPr lang="en-US" sz="1200" dirty="0"/>
          </a:p>
        </p:txBody>
      </p:sp>
      <p:sp>
        <p:nvSpPr>
          <p:cNvPr id="5" name="item-393"/>
          <p:cNvSpPr txBox="1"/>
          <p:nvPr/>
        </p:nvSpPr>
        <p:spPr>
          <a:xfrm>
            <a:off x="1097280" y="1371600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round the corners of your head or mar the edges of your beard.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Lev 19:27</a:t>
            </a:r>
            <a:endParaRPr lang="en-US" sz="1400" dirty="0"/>
          </a:p>
        </p:txBody>
      </p:sp>
      <p:sp>
        <p:nvSpPr>
          <p:cNvPr id="6" name="num-394"/>
          <p:cNvSpPr/>
          <p:nvPr/>
        </p:nvSpPr>
        <p:spPr>
          <a:xfrm>
            <a:off x="548640" y="2377440"/>
            <a:ext cx="402336" cy="40233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numtxt-395"/>
          <p:cNvSpPr txBox="1"/>
          <p:nvPr/>
        </p:nvSpPr>
        <p:spPr>
          <a:xfrm>
            <a:off x="548640" y="23774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118</a:t>
            </a:r>
            <a:endParaRPr lang="en-US" sz="1200" dirty="0"/>
          </a:p>
        </p:txBody>
      </p:sp>
      <p:sp>
        <p:nvSpPr>
          <p:cNvPr id="8" name="item-396"/>
          <p:cNvSpPr txBox="1"/>
          <p:nvPr/>
        </p:nvSpPr>
        <p:spPr>
          <a:xfrm>
            <a:off x="1097280" y="2340864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tattoo or cut your body for the dead.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Lev 19:28; Deut 14:1</a:t>
            </a:r>
            <a:endParaRPr lang="en-US" sz="1400" dirty="0"/>
          </a:p>
        </p:txBody>
      </p:sp>
      <p:sp>
        <p:nvSpPr>
          <p:cNvPr id="9" name="num-397"/>
          <p:cNvSpPr/>
          <p:nvPr/>
        </p:nvSpPr>
        <p:spPr>
          <a:xfrm>
            <a:off x="548640" y="3346704"/>
            <a:ext cx="402336" cy="40233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numtxt-398"/>
          <p:cNvSpPr txBox="1"/>
          <p:nvPr/>
        </p:nvSpPr>
        <p:spPr>
          <a:xfrm>
            <a:off x="548640" y="334670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119</a:t>
            </a:r>
            <a:endParaRPr lang="en-US" sz="1200" dirty="0"/>
          </a:p>
        </p:txBody>
      </p:sp>
      <p:sp>
        <p:nvSpPr>
          <p:cNvPr id="11" name="item-399"/>
          <p:cNvSpPr txBox="1"/>
          <p:nvPr/>
        </p:nvSpPr>
        <p:spPr>
          <a:xfrm>
            <a:off x="1097280" y="3310128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Affix a mezuzah to the doorposts and gates.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Deut 6:9; 11:20</a:t>
            </a:r>
            <a:endParaRPr lang="en-US" sz="1400" dirty="0"/>
          </a:p>
        </p:txBody>
      </p:sp>
      <p:sp>
        <p:nvSpPr>
          <p:cNvPr id="12" name="num-400"/>
          <p:cNvSpPr/>
          <p:nvPr/>
        </p:nvSpPr>
        <p:spPr>
          <a:xfrm>
            <a:off x="548640" y="4315968"/>
            <a:ext cx="402336" cy="40233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numtxt-401"/>
          <p:cNvSpPr txBox="1"/>
          <p:nvPr/>
        </p:nvSpPr>
        <p:spPr>
          <a:xfrm>
            <a:off x="548640" y="43159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120</a:t>
            </a:r>
            <a:endParaRPr lang="en-US" sz="1200" dirty="0"/>
          </a:p>
        </p:txBody>
      </p:sp>
      <p:sp>
        <p:nvSpPr>
          <p:cNvPr id="14" name="item-402"/>
          <p:cNvSpPr txBox="1"/>
          <p:nvPr/>
        </p:nvSpPr>
        <p:spPr>
          <a:xfrm>
            <a:off x="1097280" y="4279392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Wear tefillin (phylacteries).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Deut 6:8; 11:18  ·  Matt 23:5</a:t>
            </a:r>
            <a:endParaRPr lang="en-US" sz="1400" dirty="0"/>
          </a:p>
        </p:txBody>
      </p:sp>
      <p:sp>
        <p:nvSpPr>
          <p:cNvPr id="15" name="num-403"/>
          <p:cNvSpPr/>
          <p:nvPr/>
        </p:nvSpPr>
        <p:spPr>
          <a:xfrm>
            <a:off x="6217920" y="1408176"/>
            <a:ext cx="402336" cy="40233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6" name="numtxt-404"/>
          <p:cNvSpPr txBox="1"/>
          <p:nvPr/>
        </p:nvSpPr>
        <p:spPr>
          <a:xfrm>
            <a:off x="6217920" y="14081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121</a:t>
            </a:r>
            <a:endParaRPr lang="en-US" sz="1200" dirty="0"/>
          </a:p>
        </p:txBody>
      </p:sp>
      <p:sp>
        <p:nvSpPr>
          <p:cNvPr id="17" name="item-405"/>
          <p:cNvSpPr txBox="1"/>
          <p:nvPr/>
        </p:nvSpPr>
        <p:spPr>
          <a:xfrm>
            <a:off x="6766560" y="1371600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Do not wear wool and linen woven together (sha'atnez); do not sow mixed seed.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Lev 19:19; Deut 22:9–11</a:t>
            </a:r>
            <a:endParaRPr lang="en-US" sz="1400" dirty="0"/>
          </a:p>
        </p:txBody>
      </p:sp>
      <p:sp>
        <p:nvSpPr>
          <p:cNvPr id="18" name="num-406"/>
          <p:cNvSpPr/>
          <p:nvPr/>
        </p:nvSpPr>
        <p:spPr>
          <a:xfrm>
            <a:off x="6217920" y="2377440"/>
            <a:ext cx="402336" cy="40233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9" name="numtxt-407"/>
          <p:cNvSpPr txBox="1"/>
          <p:nvPr/>
        </p:nvSpPr>
        <p:spPr>
          <a:xfrm>
            <a:off x="6217920" y="23774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122</a:t>
            </a:r>
            <a:endParaRPr lang="en-US" sz="1200" dirty="0"/>
          </a:p>
        </p:txBody>
      </p:sp>
      <p:sp>
        <p:nvSpPr>
          <p:cNvPr id="20" name="item-408"/>
          <p:cNvSpPr txBox="1"/>
          <p:nvPr/>
        </p:nvSpPr>
        <p:spPr>
          <a:xfrm>
            <a:off x="6766560" y="2340864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Circumcise sons on the eighth day as a covenant sign.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Gen 17:10–14; Lev 12:3  ·  Luke 2:21; Acts 16:3; 21:21–24</a:t>
            </a:r>
            <a:endParaRPr lang="en-US" sz="1400" dirty="0"/>
          </a:p>
        </p:txBody>
      </p:sp>
      <p:sp>
        <p:nvSpPr>
          <p:cNvPr id="21" name="num-409"/>
          <p:cNvSpPr/>
          <p:nvPr/>
        </p:nvSpPr>
        <p:spPr>
          <a:xfrm>
            <a:off x="6217920" y="3346704"/>
            <a:ext cx="402336" cy="40233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2" name="numtxt-410"/>
          <p:cNvSpPr txBox="1"/>
          <p:nvPr/>
        </p:nvSpPr>
        <p:spPr>
          <a:xfrm>
            <a:off x="6217920" y="334670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123</a:t>
            </a:r>
            <a:endParaRPr lang="en-US" sz="1200" dirty="0"/>
          </a:p>
        </p:txBody>
      </p:sp>
      <p:sp>
        <p:nvSpPr>
          <p:cNvPr id="23" name="item-411"/>
          <p:cNvSpPr txBox="1"/>
          <p:nvPr/>
        </p:nvSpPr>
        <p:spPr>
          <a:xfrm>
            <a:off x="6766560" y="3310128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Abstain from marital relations during menstruation; wash after emission.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Lev 15:16–24; 18:19</a:t>
            </a:r>
            <a:endParaRPr lang="en-US" sz="1400" dirty="0"/>
          </a:p>
        </p:txBody>
      </p:sp>
      <p:sp>
        <p:nvSpPr>
          <p:cNvPr id="24" name="num-412"/>
          <p:cNvSpPr/>
          <p:nvPr/>
        </p:nvSpPr>
        <p:spPr>
          <a:xfrm>
            <a:off x="6217920" y="4315968"/>
            <a:ext cx="402336" cy="40233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5" name="numtxt-413"/>
          <p:cNvSpPr txBox="1"/>
          <p:nvPr/>
        </p:nvSpPr>
        <p:spPr>
          <a:xfrm>
            <a:off x="6217920" y="43159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124</a:t>
            </a:r>
            <a:endParaRPr lang="en-US" sz="1200" dirty="0"/>
          </a:p>
        </p:txBody>
      </p:sp>
      <p:sp>
        <p:nvSpPr>
          <p:cNvPr id="26" name="item-414"/>
          <p:cNvSpPr txBox="1"/>
          <p:nvPr/>
        </p:nvSpPr>
        <p:spPr>
          <a:xfrm>
            <a:off x="6766560" y="4279392"/>
            <a:ext cx="4892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Leave the corners of your field and gleanings; observe the third-year tithe and the shemittah release.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i="1" dirty="0">
                <a:solidFill>
                  <a:schemeClr val="accent5"/>
                </a:solidFill>
              </a:rPr>
              <a:t>Lev 19:9–10; Deut 14:28–29; 15:1–11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What the four filters removed</a:t>
            </a:r>
            <a:endParaRPr lang="en-US" sz="3400" dirty="0"/>
          </a:p>
        </p:txBody>
      </p:sp>
      <p:sp>
        <p:nvSpPr>
          <p:cNvPr id="3" name="rnum-415"/>
          <p:cNvSpPr/>
          <p:nvPr/>
        </p:nvSpPr>
        <p:spPr>
          <a:xfrm>
            <a:off x="548640" y="1463040"/>
            <a:ext cx="502920" cy="50292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4" name="rnumt-416"/>
          <p:cNvSpPr txBox="1"/>
          <p:nvPr/>
        </p:nvSpPr>
        <p:spPr>
          <a:xfrm>
            <a:off x="548640" y="14630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5" name="rh-417"/>
          <p:cNvSpPr txBox="1"/>
          <p:nvPr/>
        </p:nvSpPr>
        <p:spPr>
          <a:xfrm>
            <a:off x="1188720" y="1463040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Particular</a:t>
            </a:r>
            <a:endParaRPr lang="en-US" sz="2000" dirty="0"/>
          </a:p>
        </p:txBody>
      </p:sp>
      <p:sp>
        <p:nvSpPr>
          <p:cNvPr id="6" name="rl-418"/>
          <p:cNvSpPr txBox="1"/>
          <p:nvPr/>
        </p:nvSpPr>
        <p:spPr>
          <a:xfrm>
            <a:off x="548640" y="2240280"/>
            <a:ext cx="26060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Build the ark; sacrifice Isaac; go to Nineveh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Conquest, Jubilee, levirate marriage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Sell all you have; take a little wine</a:t>
            </a:r>
            <a:endParaRPr lang="en-US" sz="1400" dirty="0"/>
          </a:p>
        </p:txBody>
      </p:sp>
      <p:sp>
        <p:nvSpPr>
          <p:cNvPr id="7" name="rnum-419"/>
          <p:cNvSpPr/>
          <p:nvPr/>
        </p:nvSpPr>
        <p:spPr>
          <a:xfrm>
            <a:off x="3364992" y="1463040"/>
            <a:ext cx="502920" cy="50292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8" name="rnumt-420"/>
          <p:cNvSpPr txBox="1"/>
          <p:nvPr/>
        </p:nvSpPr>
        <p:spPr>
          <a:xfrm>
            <a:off x="3364992" y="14630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9" name="rh-421"/>
          <p:cNvSpPr txBox="1"/>
          <p:nvPr/>
        </p:nvSpPr>
        <p:spPr>
          <a:xfrm>
            <a:off x="4005072" y="1463040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Fulfilled in Christ</a:t>
            </a:r>
            <a:endParaRPr lang="en-US" sz="2000" dirty="0"/>
          </a:p>
        </p:txBody>
      </p:sp>
      <p:sp>
        <p:nvSpPr>
          <p:cNvPr id="10" name="rl-422"/>
          <p:cNvSpPr txBox="1"/>
          <p:nvPr/>
        </p:nvSpPr>
        <p:spPr>
          <a:xfrm>
            <a:off x="3364992" y="2240280"/>
            <a:ext cx="26060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Burnt, sin and guilt offerings (Lev 1–7)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Day of Atonement rite (Lev 16)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Purity rites (Lev 12–15; Num 19)</a:t>
            </a:r>
            <a:endParaRPr lang="en-US" sz="1400" dirty="0"/>
          </a:p>
        </p:txBody>
      </p:sp>
      <p:sp>
        <p:nvSpPr>
          <p:cNvPr id="11" name="rnum-423"/>
          <p:cNvSpPr/>
          <p:nvPr/>
        </p:nvSpPr>
        <p:spPr>
          <a:xfrm>
            <a:off x="6181344" y="1463040"/>
            <a:ext cx="502920" cy="50292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2" name="rnumt-424"/>
          <p:cNvSpPr txBox="1"/>
          <p:nvPr/>
        </p:nvSpPr>
        <p:spPr>
          <a:xfrm>
            <a:off x="6181344" y="14630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3" name="rh-425"/>
          <p:cNvSpPr txBox="1"/>
          <p:nvPr/>
        </p:nvSpPr>
        <p:spPr>
          <a:xfrm>
            <a:off x="6821424" y="1463040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Priestly</a:t>
            </a:r>
            <a:endParaRPr lang="en-US" sz="2000" dirty="0"/>
          </a:p>
        </p:txBody>
      </p:sp>
      <p:sp>
        <p:nvSpPr>
          <p:cNvPr id="14" name="rl-426"/>
          <p:cNvSpPr txBox="1"/>
          <p:nvPr/>
        </p:nvSpPr>
        <p:spPr>
          <a:xfrm>
            <a:off x="6181344" y="2240280"/>
            <a:ext cx="26060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Ordination and garments (Exod 28–29)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Tabernacle service (Exod 25–40)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Elder and deacon qualifications</a:t>
            </a:r>
            <a:endParaRPr lang="en-US" sz="1400" dirty="0"/>
          </a:p>
        </p:txBody>
      </p:sp>
      <p:sp>
        <p:nvSpPr>
          <p:cNvPr id="15" name="rnum-427"/>
          <p:cNvSpPr/>
          <p:nvPr/>
        </p:nvSpPr>
        <p:spPr>
          <a:xfrm>
            <a:off x="8997696" y="1463040"/>
            <a:ext cx="502920" cy="50292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6" name="rnumt-428"/>
          <p:cNvSpPr txBox="1"/>
          <p:nvPr/>
        </p:nvSpPr>
        <p:spPr>
          <a:xfrm>
            <a:off x="8997696" y="14630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7" name="rh-429"/>
          <p:cNvSpPr txBox="1"/>
          <p:nvPr/>
        </p:nvSpPr>
        <p:spPr>
          <a:xfrm>
            <a:off x="9637776" y="1463040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Penal / civil</a:t>
            </a:r>
            <a:endParaRPr lang="en-US" sz="2000" dirty="0"/>
          </a:p>
        </p:txBody>
      </p:sp>
      <p:sp>
        <p:nvSpPr>
          <p:cNvPr id="18" name="rl-430"/>
          <p:cNvSpPr txBox="1"/>
          <p:nvPr/>
        </p:nvSpPr>
        <p:spPr>
          <a:xfrm>
            <a:off x="8997696" y="2240280"/>
            <a:ext cx="26060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Capital sanctions (Lev 20)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Judicial lex talionis; restitution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Cities of refuge (Num 35)</a:t>
            </a:r>
            <a:endParaRPr lang="en-US" sz="1400" dirty="0"/>
          </a:p>
        </p:txBody>
      </p:sp>
      <p:sp>
        <p:nvSpPr>
          <p:cNvPr id="19" name="rnote-431"/>
          <p:cNvSpPr txBox="1"/>
          <p:nvPr/>
        </p:nvSpPr>
        <p:spPr>
          <a:xfrm>
            <a:off x="548640" y="58064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chemeClr val="tx2"/>
                </a:solidFill>
              </a:rPr>
              <a:t>Food laws, feasts, circumcision and tzitzit are no longer removed. They now stand as optional (Section IX).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Questions the criteria do not settle</a:t>
            </a:r>
            <a:endParaRPr lang="en-US" sz="3400" dirty="0"/>
          </a:p>
        </p:txBody>
      </p:sp>
      <p:sp>
        <p:nvSpPr>
          <p:cNvPr id="3" name="q-432"/>
          <p:cNvSpPr/>
          <p:nvPr/>
        </p:nvSpPr>
        <p:spPr>
          <a:xfrm>
            <a:off x="548640" y="1463040"/>
            <a:ext cx="3520440" cy="2148840"/>
          </a:xfrm>
          <a:prstGeom prst="roundRect">
            <a:avLst>
              <a:gd name="adj" fmla="val 42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qm-433"/>
          <p:cNvSpPr txBox="1"/>
          <p:nvPr/>
        </p:nvSpPr>
        <p:spPr>
          <a:xfrm>
            <a:off x="77724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2800" dirty="0"/>
          </a:p>
        </p:txBody>
      </p:sp>
      <p:sp>
        <p:nvSpPr>
          <p:cNvPr id="5" name="qh-434"/>
          <p:cNvSpPr txBox="1"/>
          <p:nvPr/>
        </p:nvSpPr>
        <p:spPr>
          <a:xfrm>
            <a:off x="1280160" y="1691640"/>
            <a:ext cx="2606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Lending at interest</a:t>
            </a:r>
            <a:endParaRPr lang="en-US" sz="1600" dirty="0"/>
          </a:p>
        </p:txBody>
      </p:sp>
      <p:sp>
        <p:nvSpPr>
          <p:cNvPr id="6" name="qd-435"/>
          <p:cNvSpPr txBox="1"/>
          <p:nvPr/>
        </p:nvSpPr>
        <p:spPr>
          <a:xfrm>
            <a:off x="777240" y="233172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Forbidden to a poor Israelite (Exod 22:25); a covenant-economy rule or a standing principle?</a:t>
            </a:r>
            <a:endParaRPr lang="en-US" sz="1400" dirty="0"/>
          </a:p>
        </p:txBody>
      </p:sp>
      <p:sp>
        <p:nvSpPr>
          <p:cNvPr id="7" name="q-436"/>
          <p:cNvSpPr/>
          <p:nvPr/>
        </p:nvSpPr>
        <p:spPr>
          <a:xfrm>
            <a:off x="4297680" y="1463040"/>
            <a:ext cx="3520440" cy="2148840"/>
          </a:xfrm>
          <a:prstGeom prst="roundRect">
            <a:avLst>
              <a:gd name="adj" fmla="val 42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qm-437"/>
          <p:cNvSpPr txBox="1"/>
          <p:nvPr/>
        </p:nvSpPr>
        <p:spPr>
          <a:xfrm>
            <a:off x="452628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2800" dirty="0"/>
          </a:p>
        </p:txBody>
      </p:sp>
      <p:sp>
        <p:nvSpPr>
          <p:cNvPr id="9" name="qh-438"/>
          <p:cNvSpPr txBox="1"/>
          <p:nvPr/>
        </p:nvSpPr>
        <p:spPr>
          <a:xfrm>
            <a:off x="5029200" y="1691640"/>
            <a:ext cx="2606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Head coverings</a:t>
            </a:r>
            <a:endParaRPr lang="en-US" sz="1600" dirty="0"/>
          </a:p>
        </p:txBody>
      </p:sp>
      <p:sp>
        <p:nvSpPr>
          <p:cNvPr id="10" name="qd-439"/>
          <p:cNvSpPr txBox="1"/>
          <p:nvPr/>
        </p:nvSpPr>
        <p:spPr>
          <a:xfrm>
            <a:off x="4526280" y="233172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1 Cor 11:2–16 appeals to creation and to custom. Corinthian or transcultural?</a:t>
            </a:r>
            <a:endParaRPr lang="en-US" sz="1400" dirty="0"/>
          </a:p>
        </p:txBody>
      </p:sp>
      <p:sp>
        <p:nvSpPr>
          <p:cNvPr id="11" name="q-440"/>
          <p:cNvSpPr/>
          <p:nvPr/>
        </p:nvSpPr>
        <p:spPr>
          <a:xfrm>
            <a:off x="8046720" y="1463040"/>
            <a:ext cx="3520440" cy="2148840"/>
          </a:xfrm>
          <a:prstGeom prst="roundRect">
            <a:avLst>
              <a:gd name="adj" fmla="val 42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qm-441"/>
          <p:cNvSpPr txBox="1"/>
          <p:nvPr/>
        </p:nvSpPr>
        <p:spPr>
          <a:xfrm>
            <a:off x="827532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2800" dirty="0"/>
          </a:p>
        </p:txBody>
      </p:sp>
      <p:sp>
        <p:nvSpPr>
          <p:cNvPr id="13" name="qh-442"/>
          <p:cNvSpPr txBox="1"/>
          <p:nvPr/>
        </p:nvSpPr>
        <p:spPr>
          <a:xfrm>
            <a:off x="8778240" y="1691640"/>
            <a:ext cx="2606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Women's speech in the assembly</a:t>
            </a:r>
            <a:endParaRPr lang="en-US" sz="1600" dirty="0"/>
          </a:p>
        </p:txBody>
      </p:sp>
      <p:sp>
        <p:nvSpPr>
          <p:cNvPr id="14" name="qd-443"/>
          <p:cNvSpPr txBox="1"/>
          <p:nvPr/>
        </p:nvSpPr>
        <p:spPr>
          <a:xfrm>
            <a:off x="8275320" y="233172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1 Cor 14:34–35; 1 Tim 2:11–12. Universal, or particular to Corinth and Ephesus?</a:t>
            </a:r>
            <a:endParaRPr lang="en-US" sz="1400" dirty="0"/>
          </a:p>
        </p:txBody>
      </p:sp>
      <p:sp>
        <p:nvSpPr>
          <p:cNvPr id="15" name="q-444"/>
          <p:cNvSpPr/>
          <p:nvPr/>
        </p:nvSpPr>
        <p:spPr>
          <a:xfrm>
            <a:off x="548640" y="3840480"/>
            <a:ext cx="3520440" cy="2148840"/>
          </a:xfrm>
          <a:prstGeom prst="roundRect">
            <a:avLst>
              <a:gd name="adj" fmla="val 42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qm-445"/>
          <p:cNvSpPr txBox="1"/>
          <p:nvPr/>
        </p:nvSpPr>
        <p:spPr>
          <a:xfrm>
            <a:off x="777240" y="4069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2800" dirty="0"/>
          </a:p>
        </p:txBody>
      </p:sp>
      <p:sp>
        <p:nvSpPr>
          <p:cNvPr id="17" name="qh-446"/>
          <p:cNvSpPr txBox="1"/>
          <p:nvPr/>
        </p:nvSpPr>
        <p:spPr>
          <a:xfrm>
            <a:off x="1280160" y="4069080"/>
            <a:ext cx="2606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Holy kiss and foot-washing</a:t>
            </a:r>
            <a:endParaRPr lang="en-US" sz="1600" dirty="0"/>
          </a:p>
        </p:txBody>
      </p:sp>
      <p:sp>
        <p:nvSpPr>
          <p:cNvPr id="18" name="qd-447"/>
          <p:cNvSpPr txBox="1"/>
          <p:nvPr/>
        </p:nvSpPr>
        <p:spPr>
          <a:xfrm>
            <a:off x="777240" y="470916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Rom 16:16; John 13:14–15. Commanded forms, or cultural expressions of love?</a:t>
            </a:r>
            <a:endParaRPr lang="en-US" sz="1400" dirty="0"/>
          </a:p>
        </p:txBody>
      </p:sp>
      <p:sp>
        <p:nvSpPr>
          <p:cNvPr id="19" name="q-448"/>
          <p:cNvSpPr/>
          <p:nvPr/>
        </p:nvSpPr>
        <p:spPr>
          <a:xfrm>
            <a:off x="4297680" y="3840480"/>
            <a:ext cx="3520440" cy="2148840"/>
          </a:xfrm>
          <a:prstGeom prst="roundRect">
            <a:avLst>
              <a:gd name="adj" fmla="val 42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0" name="qm-449"/>
          <p:cNvSpPr txBox="1"/>
          <p:nvPr/>
        </p:nvSpPr>
        <p:spPr>
          <a:xfrm>
            <a:off x="4526280" y="4069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2800" dirty="0"/>
          </a:p>
        </p:txBody>
      </p:sp>
      <p:sp>
        <p:nvSpPr>
          <p:cNvPr id="21" name="qh-450"/>
          <p:cNvSpPr txBox="1"/>
          <p:nvPr/>
        </p:nvSpPr>
        <p:spPr>
          <a:xfrm>
            <a:off x="5029200" y="4069080"/>
            <a:ext cx="2606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Anointing the sick</a:t>
            </a:r>
            <a:endParaRPr lang="en-US" sz="1600" dirty="0"/>
          </a:p>
        </p:txBody>
      </p:sp>
      <p:sp>
        <p:nvSpPr>
          <p:cNvPr id="22" name="qd-451"/>
          <p:cNvSpPr txBox="1"/>
          <p:nvPr/>
        </p:nvSpPr>
        <p:spPr>
          <a:xfrm>
            <a:off x="4526280" y="470916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Jas 5:14 binds the sick believer but depends on an act of the elders.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10698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On these two hang all the Law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063240"/>
            <a:ext cx="10698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chemeClr val="accent4"/>
                </a:solidFill>
              </a:rPr>
              <a:t>Love God with all your heart, and your neighbour as yourself (Matt 22:37–40)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alnut and Clay">
  <a:themeElements>
    <a:clrScheme name="Walnut and Clay">
      <a:dk1>
        <a:srgbClr val="2B2320"/>
      </a:dk1>
      <a:lt1>
        <a:srgbClr val="FFFFFF"/>
      </a:lt1>
      <a:dk2>
        <a:srgbClr val="3B2F2A"/>
      </a:dk2>
      <a:lt2>
        <a:srgbClr val="F4F1EE"/>
      </a:lt2>
      <a:accent1>
        <a:srgbClr val="B5562C"/>
      </a:accent1>
      <a:accent2>
        <a:srgbClr val="5E7D6A"/>
      </a:accent2>
      <a:accent3>
        <a:srgbClr val="8A7B70"/>
      </a:accent3>
      <a:accent4>
        <a:srgbClr val="D9A441"/>
      </a:accent4>
      <a:accent5>
        <a:srgbClr val="6B5E55"/>
      </a:accent5>
      <a:accent6>
        <a:srgbClr val="A33B3B"/>
      </a:accent6>
      <a:hlink>
        <a:srgbClr val="B5562C"/>
      </a:hlink>
      <a:folHlink>
        <a:srgbClr val="6B5E55"/>
      </a:folHlink>
    </a:clrScheme>
    <a:fontScheme name="Walnut and Clay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Commands for the Individual Believer</dc:title>
  <dc:subject>PptxGenJS Presentation</dc:subject>
  <dc:creator>PptxGenJS</dc:creator>
  <cp:lastModifiedBy>PptxGenJS</cp:lastModifiedBy>
  <cp:revision>1</cp:revision>
  <dcterms:created xsi:type="dcterms:W3CDTF">2026-10-16T23:50:14Z</dcterms:created>
  <dcterms:modified xsi:type="dcterms:W3CDTF">2026-10-16T23:50:14Z</dcterms:modified>
</cp:coreProperties>
</file>